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6" r:id="rId7"/>
    <p:sldId id="267" r:id="rId8"/>
    <p:sldId id="268" r:id="rId9"/>
    <p:sldId id="260" r:id="rId10"/>
    <p:sldId id="261" r:id="rId11"/>
    <p:sldId id="262" r:id="rId12"/>
    <p:sldId id="270" r:id="rId13"/>
  </p:sldIdLst>
  <p:sldSz cx="18288000" cy="10287000"/>
  <p:notesSz cx="6858000" cy="9144000"/>
  <p:embeddedFontLst>
    <p:embeddedFont>
      <p:font typeface="210 Santorini Bold" panose="020B0604020202020204" charset="-127"/>
      <p:bold r:id="rId14"/>
    </p:embeddedFont>
    <p:embeddedFont>
      <p:font typeface="210 Santorini Regular" panose="020B0604020202020204" charset="-127"/>
      <p:regular r:id="rId15"/>
    </p:embeddedFont>
    <p:embeddedFont>
      <p:font typeface="Gong Gothic Light" panose="020B0604020202020204" charset="-127"/>
      <p:regular r:id="rId16"/>
    </p:embeddedFont>
    <p:embeddedFont>
      <p:font typeface="Gong Gothic Medium" panose="020B0604020202020204" charset="-127"/>
      <p:bold r:id="rId17"/>
    </p:embeddedFont>
    <p:embeddedFont>
      <p:font typeface="Hakgyoansim Rikodeo R" panose="020B0604020202020204" charset="-127"/>
      <p:regular r:id="rId18"/>
    </p:embeddedFont>
    <p:embeddedFont>
      <p:font typeface="Pretendard Bold" panose="020B0604020202020204" charset="-127"/>
      <p:bold r:id="rId19"/>
    </p:embeddedFont>
    <p:embeddedFont>
      <p:font typeface="Pretendard Regular" panose="020B0604020202020204" charset="-12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80.png"/><Relationship Id="rId4" Type="http://schemas.openxmlformats.org/officeDocument/2006/relationships/image" Target="../media/image49.png"/><Relationship Id="rId9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15.png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9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6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5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63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80000">
            <a:off x="4940300" y="-1104900"/>
            <a:ext cx="14135100" cy="652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80000">
            <a:off x="1689100" y="5829300"/>
            <a:ext cx="3568700" cy="330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80000">
            <a:off x="5207000" y="5638800"/>
            <a:ext cx="3568700" cy="330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80000">
            <a:off x="8724900" y="5461000"/>
            <a:ext cx="3568700" cy="330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80000">
            <a:off x="12242800" y="5270500"/>
            <a:ext cx="3568700" cy="330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80000">
            <a:off x="1511300" y="2578100"/>
            <a:ext cx="3568700" cy="3302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80000">
            <a:off x="1346200" y="-647700"/>
            <a:ext cx="3568700" cy="3302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80000">
            <a:off x="15760700" y="5092700"/>
            <a:ext cx="3568700" cy="330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80000">
            <a:off x="5143500" y="5638800"/>
            <a:ext cx="3568700" cy="1155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80000">
            <a:off x="12179300" y="5270500"/>
            <a:ext cx="3568700" cy="1155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80000">
            <a:off x="15697200" y="5092700"/>
            <a:ext cx="3568700" cy="115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220000">
            <a:off x="2844800" y="3594100"/>
            <a:ext cx="3302000" cy="1155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220000">
            <a:off x="2679700" y="355600"/>
            <a:ext cx="3302000" cy="1155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80000">
            <a:off x="6172200" y="7023100"/>
            <a:ext cx="1689100" cy="1689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620000">
            <a:off x="1778000" y="177800"/>
            <a:ext cx="1689100" cy="16891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520000">
            <a:off x="9194800" y="6438900"/>
            <a:ext cx="2616200" cy="1435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880000">
            <a:off x="10083800" y="6426200"/>
            <a:ext cx="838200" cy="1460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80000">
            <a:off x="12954000" y="6350000"/>
            <a:ext cx="2197100" cy="2197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80000">
            <a:off x="16624300" y="6235700"/>
            <a:ext cx="1511300" cy="1905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220000">
            <a:off x="1866900" y="3327400"/>
            <a:ext cx="1854200" cy="18542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180000">
            <a:off x="1930400" y="5118100"/>
            <a:ext cx="3035300" cy="3771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180000">
            <a:off x="2133600" y="6108700"/>
            <a:ext cx="2679700" cy="2616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180000">
            <a:off x="1803400" y="6438900"/>
            <a:ext cx="3746500" cy="25019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 rot="-180000">
            <a:off x="5435600" y="58293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spc="-200">
                <a:solidFill>
                  <a:srgbClr val="000000"/>
                </a:solidFill>
                <a:ea typeface="Gong Gothic Medium"/>
              </a:rPr>
              <a:t>집으로</a:t>
            </a:r>
          </a:p>
        </p:txBody>
      </p:sp>
      <p:sp>
        <p:nvSpPr>
          <p:cNvPr id="31" name="TextBox 31"/>
          <p:cNvSpPr txBox="1"/>
          <p:nvPr/>
        </p:nvSpPr>
        <p:spPr>
          <a:xfrm rot="5220000">
            <a:off x="3035300" y="5334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spc="-200">
                <a:solidFill>
                  <a:srgbClr val="000000"/>
                </a:solidFill>
                <a:ea typeface="Gong Gothic Medium"/>
              </a:rPr>
              <a:t>기차역</a:t>
            </a:r>
          </a:p>
        </p:txBody>
      </p:sp>
      <p:sp>
        <p:nvSpPr>
          <p:cNvPr id="32" name="TextBox 32"/>
          <p:cNvSpPr txBox="1"/>
          <p:nvPr/>
        </p:nvSpPr>
        <p:spPr>
          <a:xfrm rot="-180000">
            <a:off x="12484100" y="54610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spc="-200">
                <a:solidFill>
                  <a:srgbClr val="000000"/>
                </a:solidFill>
                <a:ea typeface="Gong Gothic Medium"/>
              </a:rPr>
              <a:t>미리대교</a:t>
            </a:r>
          </a:p>
        </p:txBody>
      </p:sp>
      <p:sp>
        <p:nvSpPr>
          <p:cNvPr id="33" name="TextBox 33"/>
          <p:cNvSpPr txBox="1"/>
          <p:nvPr/>
        </p:nvSpPr>
        <p:spPr>
          <a:xfrm rot="-180000">
            <a:off x="16002000" y="52705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spc="-200">
                <a:solidFill>
                  <a:srgbClr val="000000"/>
                </a:solidFill>
                <a:ea typeface="Gong Gothic Medium"/>
              </a:rPr>
              <a:t>케이블카</a:t>
            </a:r>
          </a:p>
        </p:txBody>
      </p:sp>
      <p:sp>
        <p:nvSpPr>
          <p:cNvPr id="34" name="TextBox 34"/>
          <p:cNvSpPr txBox="1"/>
          <p:nvPr/>
        </p:nvSpPr>
        <p:spPr>
          <a:xfrm rot="5220000">
            <a:off x="3200400" y="37592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spc="-200">
                <a:solidFill>
                  <a:srgbClr val="000000"/>
                </a:solidFill>
                <a:ea typeface="Gong Gothic Medium"/>
              </a:rPr>
              <a:t>출발</a:t>
            </a:r>
            <a:r>
              <a:rPr lang="en-US" sz="4000" b="0" i="1" u="none" strike="noStrike" spc="-200">
                <a:solidFill>
                  <a:srgbClr val="000000"/>
                </a:solidFill>
                <a:latin typeface="Gong Gothic Medium"/>
              </a:rPr>
              <a:t>!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8">
            <a:alphaModFix amt="90000"/>
          </a:blip>
          <a:stretch>
            <a:fillRect/>
          </a:stretch>
        </p:blipFill>
        <p:spPr>
          <a:xfrm>
            <a:off x="-355600" y="0"/>
            <a:ext cx="18643600" cy="10731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1080000">
            <a:off x="850900" y="6654800"/>
            <a:ext cx="3149600" cy="3149600"/>
          </a:xfrm>
          <a:prstGeom prst="rect">
            <a:avLst/>
          </a:prstGeom>
          <a:effectLst>
            <a:outerShdw blurRad="12326" dist="169431" dir="1080000">
              <a:srgbClr val="000000">
                <a:alpha val="22000"/>
              </a:srgbClr>
            </a:outerShdw>
          </a:effectLst>
        </p:spPr>
      </p:pic>
      <p:grpSp>
        <p:nvGrpSpPr>
          <p:cNvPr id="37" name="Group 3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7880000">
            <a:off x="12573000" y="-3632200"/>
            <a:ext cx="3060700" cy="7480300"/>
          </a:xfrm>
          <a:prstGeom prst="rect">
            <a:avLst/>
          </a:prstGeom>
          <a:effectLst>
            <a:outerShdw blurRad="11698" dist="141480" dir="6300000">
              <a:srgbClr val="000000">
                <a:alpha val="39000"/>
              </a:srgbClr>
            </a:outerShdw>
          </a:effectLst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3720000">
            <a:off x="13690600" y="-1117600"/>
            <a:ext cx="1676400" cy="29210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 rot="-3720000">
            <a:off x="10896600" y="-1587500"/>
            <a:ext cx="27305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210 Santorini Bold"/>
              </a:rPr>
              <a:t>GOLDEN</a:t>
            </a:r>
          </a:p>
          <a:p>
            <a:pPr lvl="0" algn="ctr">
              <a:lnSpc>
                <a:spcPct val="1328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210 Santorini Bold"/>
              </a:rPr>
              <a:t>KEY</a:t>
            </a:r>
          </a:p>
        </p:txBody>
      </p:sp>
      <p:sp>
        <p:nvSpPr>
          <p:cNvPr id="41" name="TextBox 41"/>
          <p:cNvSpPr txBox="1"/>
          <p:nvPr/>
        </p:nvSpPr>
        <p:spPr>
          <a:xfrm rot="-3720000">
            <a:off x="15024100" y="1041400"/>
            <a:ext cx="2717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3000" b="0" i="0" u="none" strike="noStrike" spc="100">
                <a:solidFill>
                  <a:srgbClr val="000000"/>
                </a:solidFill>
                <a:latin typeface="210 Santorini Bold"/>
              </a:rPr>
              <a:t>CHANCE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715000" y="9385300"/>
            <a:ext cx="6845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CCE3C9"/>
                </a:solidFill>
                <a:latin typeface="Gong Gothic Light"/>
              </a:rPr>
              <a:t>2021145021 </a:t>
            </a:r>
            <a:r>
              <a:rPr lang="ko-KR" sz="2400" b="0" i="0" u="none" strike="noStrike">
                <a:solidFill>
                  <a:srgbClr val="CCE3C9"/>
                </a:solidFill>
                <a:ea typeface="Gong Gothic Light"/>
              </a:rPr>
              <a:t>김지원</a:t>
            </a:r>
            <a:r>
              <a:rPr lang="en-US" sz="2400" b="0" i="0" u="none" strike="noStrike">
                <a:solidFill>
                  <a:srgbClr val="CCE3C9"/>
                </a:solidFill>
                <a:latin typeface="Gong Gothic Light"/>
              </a:rPr>
              <a:t>  I   IOS </a:t>
            </a:r>
            <a:r>
              <a:rPr lang="ko-KR" sz="2400" b="0" i="0" u="none" strike="noStrike">
                <a:solidFill>
                  <a:srgbClr val="CCE3C9"/>
                </a:solidFill>
                <a:ea typeface="Gong Gothic Light"/>
              </a:rPr>
              <a:t>프로그래밍</a:t>
            </a:r>
            <a:r>
              <a:rPr lang="en-US" sz="2400" b="0" i="0" u="none" strike="noStrike">
                <a:solidFill>
                  <a:srgbClr val="CCE3C9"/>
                </a:solidFill>
                <a:latin typeface="Gong Gothic Light"/>
              </a:rPr>
              <a:t> </a:t>
            </a:r>
            <a:r>
              <a:rPr lang="ko-KR" sz="2400" b="0" i="0" u="none" strike="noStrike">
                <a:solidFill>
                  <a:srgbClr val="CCE3C9"/>
                </a:solidFill>
                <a:ea typeface="Gong Gothic Light"/>
              </a:rPr>
              <a:t>최종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" y="-152400"/>
            <a:ext cx="26162000" cy="152019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11800" y="5842000"/>
            <a:ext cx="7264400" cy="1193800"/>
          </a:xfrm>
          <a:prstGeom prst="rect">
            <a:avLst/>
          </a:prstGeom>
          <a:effectLst>
            <a:outerShdw dist="73765" dir="3000000">
              <a:srgbClr val="102153">
                <a:alpha val="100000"/>
              </a:srgbClr>
            </a:outerShdw>
          </a:effectLst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80000">
            <a:off x="14008100" y="2984500"/>
            <a:ext cx="863600" cy="8636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4500" y="3098800"/>
            <a:ext cx="3086100" cy="29210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5905500" y="5994400"/>
            <a:ext cx="64770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5200" b="0" i="0" u="none" strike="noStrike">
                <a:solidFill>
                  <a:srgbClr val="FCDD1A"/>
                </a:solidFill>
                <a:latin typeface="Gong Gothic Medium"/>
              </a:rPr>
              <a:t>P</a:t>
            </a:r>
            <a:r>
              <a:rPr lang="ko-KR" sz="5200" b="0" i="0" u="none" strike="noStrike">
                <a:solidFill>
                  <a:srgbClr val="FCDD1A"/>
                </a:solidFill>
                <a:ea typeface="Gong Gothic Medium"/>
              </a:rPr>
              <a:t>들을</a:t>
            </a:r>
            <a:r>
              <a:rPr lang="en-US" sz="5200" b="0" i="0" u="none" strike="noStrike">
                <a:solidFill>
                  <a:srgbClr val="FCDD1A"/>
                </a:solidFill>
                <a:latin typeface="Gong Gothic Medium"/>
              </a:rPr>
              <a:t> </a:t>
            </a:r>
            <a:r>
              <a:rPr lang="ko-KR" sz="5200" b="0" i="0" u="none" strike="noStrike">
                <a:solidFill>
                  <a:srgbClr val="FCDD1A"/>
                </a:solidFill>
                <a:ea typeface="Gong Gothic Medium"/>
              </a:rPr>
              <a:t>위한</a:t>
            </a:r>
            <a:r>
              <a:rPr lang="en-US" sz="5200" b="0" i="0" u="none" strike="noStrike">
                <a:solidFill>
                  <a:srgbClr val="FCDD1A"/>
                </a:solidFill>
                <a:latin typeface="Gong Gothic Medium"/>
              </a:rPr>
              <a:t> </a:t>
            </a:r>
            <a:r>
              <a:rPr lang="ko-KR" sz="5200" b="0" i="0" u="none" strike="noStrike">
                <a:solidFill>
                  <a:srgbClr val="FCDD1A"/>
                </a:solidFill>
                <a:ea typeface="Gong Gothic Medium"/>
              </a:rPr>
              <a:t>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11569700" y="825500"/>
            <a:ext cx="6032500" cy="8978900"/>
          </a:xfrm>
          <a:prstGeom prst="rect">
            <a:avLst/>
          </a:prstGeom>
          <a:effectLst>
            <a:outerShdw blurRad="45396" dist="139353" dir="2460000">
              <a:srgbClr val="000000">
                <a:alpha val="3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660400"/>
            <a:ext cx="10299700" cy="8978900"/>
          </a:xfrm>
          <a:prstGeom prst="rect">
            <a:avLst/>
          </a:prstGeom>
          <a:effectLst>
            <a:outerShdw blurRad="100223" dist="207059" dir="2580000">
              <a:srgbClr val="000000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0" y="660400"/>
            <a:ext cx="6032500" cy="897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6700" y="1981200"/>
            <a:ext cx="56134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914400"/>
            <a:ext cx="5562600" cy="9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1981200"/>
            <a:ext cx="98044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" y="914400"/>
            <a:ext cx="9740900" cy="90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2451100"/>
            <a:ext cx="9499600" cy="671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11823700" y="7848600"/>
            <a:ext cx="5359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23700" y="4457700"/>
            <a:ext cx="53594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217400" y="8115300"/>
            <a:ext cx="46355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A5359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4A5359"/>
                </a:solidFill>
                <a:ea typeface="Pretendard Regular"/>
              </a:rPr>
              <a:t>미리시</a:t>
            </a:r>
            <a:r>
              <a:rPr lang="en-US" sz="2200" b="0" i="0" u="none" strike="noStrike">
                <a:solidFill>
                  <a:srgbClr val="4A53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4A5359"/>
                </a:solidFill>
                <a:ea typeface="Pretendard Regular"/>
              </a:rPr>
              <a:t>미리구</a:t>
            </a:r>
            <a:r>
              <a:rPr lang="en-US" sz="2200" b="0" i="0" u="none" strike="noStrike">
                <a:solidFill>
                  <a:srgbClr val="4A53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4A5359"/>
                </a:solidFill>
                <a:ea typeface="Pretendard Regular"/>
              </a:rPr>
              <a:t>미리길</a:t>
            </a:r>
            <a:r>
              <a:rPr lang="en-US" sz="2200" b="0" i="0" u="none" strike="noStrike">
                <a:solidFill>
                  <a:srgbClr val="4A5359"/>
                </a:solidFill>
                <a:latin typeface="Pretendard Regular"/>
              </a:rPr>
              <a:t> 7</a:t>
            </a:r>
            <a:r>
              <a:rPr lang="ko-KR" sz="2200" b="0" i="0" u="none" strike="noStrike">
                <a:solidFill>
                  <a:srgbClr val="4A5359"/>
                </a:solidFill>
                <a:ea typeface="Pretendard Regular"/>
              </a:rPr>
              <a:t>로</a:t>
            </a:r>
          </a:p>
          <a:p>
            <a:pPr marL="342900" lvl="0" indent="-342900" algn="l">
              <a:lnSpc>
                <a:spcPct val="124499"/>
              </a:lnSpc>
              <a:buClr>
                <a:srgbClr val="4A5359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4A5359"/>
                </a:solidFill>
                <a:latin typeface="Pretendard Regular"/>
              </a:rPr>
              <a:t>2</a:t>
            </a:r>
            <a:r>
              <a:rPr lang="ko-KR" sz="2200" b="0" i="0" u="none" strike="noStrike">
                <a:solidFill>
                  <a:srgbClr val="4A5359"/>
                </a:solidFill>
                <a:ea typeface="Pretendard Regular"/>
              </a:rPr>
              <a:t>인실</a:t>
            </a:r>
            <a:r>
              <a:rPr lang="en-US" sz="2200" b="0" i="0" u="none" strike="noStrike">
                <a:solidFill>
                  <a:srgbClr val="4A5359"/>
                </a:solidFill>
                <a:latin typeface="Pretendard Regular"/>
              </a:rPr>
              <a:t>/</a:t>
            </a:r>
            <a:r>
              <a:rPr lang="ko-KR" sz="2200" b="0" i="0" u="none" strike="noStrike">
                <a:solidFill>
                  <a:srgbClr val="4A5359"/>
                </a:solidFill>
                <a:ea typeface="Pretendard Regular"/>
              </a:rPr>
              <a:t>평점</a:t>
            </a:r>
            <a:r>
              <a:rPr lang="en-US" sz="2200" b="0" i="0" u="none" strike="noStrike">
                <a:solidFill>
                  <a:srgbClr val="4A5359"/>
                </a:solidFill>
                <a:latin typeface="Pretendard Regular"/>
              </a:rPr>
              <a:t> 8.9</a:t>
            </a:r>
            <a:r>
              <a:rPr lang="ko-KR" sz="2200" b="0" i="0" u="none" strike="noStrike">
                <a:solidFill>
                  <a:srgbClr val="4A5359"/>
                </a:solidFill>
                <a:ea typeface="Pretendard Regular"/>
              </a:rPr>
              <a:t>점</a:t>
            </a:r>
            <a:r>
              <a:rPr lang="en-US" sz="2200" b="0" i="0" u="none" strike="noStrike">
                <a:solidFill>
                  <a:srgbClr val="4A5359"/>
                </a:solidFill>
                <a:latin typeface="Pretendard Regular"/>
              </a:rPr>
              <a:t>/</a:t>
            </a:r>
            <a:r>
              <a:rPr lang="ko-KR" sz="2200" b="0" i="0" u="none" strike="noStrike">
                <a:solidFill>
                  <a:srgbClr val="4A5359"/>
                </a:solidFill>
                <a:ea typeface="Pretendard Regular"/>
              </a:rPr>
              <a:t>조식제공</a:t>
            </a:r>
            <a:r>
              <a:rPr lang="en-US" sz="2200" b="0" i="0" u="none" strike="noStrike">
                <a:solidFill>
                  <a:srgbClr val="4A5359"/>
                </a:solidFill>
                <a:latin typeface="Pretendard Regular"/>
              </a:rPr>
              <a:t>/</a:t>
            </a:r>
            <a:r>
              <a:rPr lang="ko-KR" sz="2200" b="0" i="0" u="none" strike="noStrike">
                <a:solidFill>
                  <a:srgbClr val="4A5359"/>
                </a:solidFill>
                <a:ea typeface="Pretendard Regular"/>
              </a:rPr>
              <a:t>취식가능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66600" y="4749800"/>
            <a:ext cx="4686300" cy="241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미리하우스는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미리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광장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줌심부에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자리하고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있어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인근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관광지로의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접근성이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뛰어납니다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숙소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정보나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이점에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설명을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입력해주세요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85600" y="2438400"/>
            <a:ext cx="54483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Gong Gothic Light"/>
              </a:rPr>
              <a:t>여행을</a:t>
            </a:r>
            <a:r>
              <a:rPr lang="en-US" sz="34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Gong Gothic Light"/>
              </a:rPr>
              <a:t>더욱</a:t>
            </a:r>
            <a:r>
              <a:rPr lang="en-US" sz="34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Gong Gothic Light"/>
              </a:rPr>
              <a:t>풍성하게</a:t>
            </a:r>
          </a:p>
          <a:p>
            <a:pPr lvl="0" algn="ctr">
              <a:lnSpc>
                <a:spcPct val="116199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Gong Gothic Light"/>
              </a:rPr>
              <a:t>만들어줄</a:t>
            </a:r>
            <a:r>
              <a:rPr lang="en-US" sz="34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Gong Gothic Light"/>
              </a:rPr>
              <a:t>미리하우스를</a:t>
            </a:r>
          </a:p>
          <a:p>
            <a:pPr lvl="0" algn="ctr">
              <a:lnSpc>
                <a:spcPct val="116199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Gong Gothic Light"/>
              </a:rPr>
              <a:t>소개합니다</a:t>
            </a:r>
            <a:r>
              <a:rPr lang="en-US" sz="3400" b="0" i="1" u="none" strike="noStrike">
                <a:solidFill>
                  <a:srgbClr val="000000"/>
                </a:solidFill>
                <a:latin typeface="Gong Gothic Light"/>
              </a:rPr>
              <a:t>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31700" y="1028700"/>
            <a:ext cx="4356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0000"/>
                </a:solidFill>
                <a:ea typeface="Gong Gothic Medium"/>
              </a:rPr>
              <a:t>미리하우스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08200" y="1028700"/>
            <a:ext cx="7594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000000"/>
                </a:solidFill>
                <a:latin typeface="Gong Gothic Medium"/>
              </a:rPr>
              <a:t>#4 </a:t>
            </a:r>
            <a:r>
              <a:rPr lang="ko-KR" sz="4200" b="0" i="0" u="none" strike="noStrike" dirty="0">
                <a:solidFill>
                  <a:srgbClr val="000000"/>
                </a:solidFill>
                <a:ea typeface="Gong Gothic Medium"/>
              </a:rPr>
              <a:t>숙소정보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70300" y="228600"/>
            <a:ext cx="3060700" cy="7480300"/>
          </a:xfrm>
          <a:prstGeom prst="rect">
            <a:avLst/>
          </a:prstGeom>
          <a:effectLst>
            <a:outerShdw blurRad="11698" dist="70740" dir="7980000">
              <a:srgbClr val="000000">
                <a:alpha val="2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044700" y="3403600"/>
            <a:ext cx="6604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19300" y="3949700"/>
            <a:ext cx="24638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557000" y="228600"/>
            <a:ext cx="3060700" cy="7480300"/>
          </a:xfrm>
          <a:prstGeom prst="rect">
            <a:avLst/>
          </a:prstGeom>
          <a:effectLst>
            <a:outerShdw blurRad="11698" dist="70740" dir="7980000">
              <a:srgbClr val="000000">
                <a:alpha val="25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944100" y="3403600"/>
            <a:ext cx="6604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51100" y="520700"/>
            <a:ext cx="1473200" cy="1473200"/>
          </a:xfrm>
          <a:prstGeom prst="rect">
            <a:avLst/>
          </a:prstGeom>
          <a:effectLst>
            <a:outerShdw blurRad="8140" dist="158992" dir="16200000">
              <a:srgbClr val="000000">
                <a:alpha val="2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906000" y="3949700"/>
            <a:ext cx="2463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80277" y="3902075"/>
            <a:ext cx="3060700" cy="7480300"/>
          </a:xfrm>
          <a:prstGeom prst="rect">
            <a:avLst/>
          </a:prstGeom>
          <a:effectLst>
            <a:outerShdw blurRad="11698" dist="70740" dir="7980000">
              <a:srgbClr val="000000">
                <a:alpha val="25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044700" y="7023100"/>
            <a:ext cx="660400" cy="1143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19300" y="7569200"/>
            <a:ext cx="2463800" cy="38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557000" y="3848100"/>
            <a:ext cx="3060700" cy="7480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931400" y="7023100"/>
            <a:ext cx="660400" cy="1143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906000" y="7569200"/>
            <a:ext cx="24638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023600" y="6464300"/>
            <a:ext cx="5473700" cy="2355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3400" b="0" i="0" u="none" strike="noStrike">
                <a:solidFill>
                  <a:srgbClr val="0172BE"/>
                </a:solidFill>
                <a:ea typeface="Gong Gothic Medium"/>
              </a:rPr>
              <a:t>열심히 공부하라</a:t>
            </a:r>
            <a:endParaRPr lang="ko-KR" sz="3400" b="0" i="0" u="none" strike="noStrike" dirty="0">
              <a:solidFill>
                <a:srgbClr val="0172BE"/>
              </a:solidFill>
              <a:ea typeface="Gong Gothic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036300" y="7861300"/>
            <a:ext cx="5461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endParaRPr lang="en-US" sz="2400" b="0" i="0" u="none" strike="noStrike" spc="-100" dirty="0">
              <a:solidFill>
                <a:srgbClr val="000000"/>
              </a:solidFill>
              <a:latin typeface="Pretendard Regular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 rot="-5220000">
            <a:off x="14173200" y="7442200"/>
            <a:ext cx="2717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3000" b="0" i="0" u="none" strike="noStrike" spc="100" dirty="0">
              <a:solidFill>
                <a:srgbClr val="000000"/>
              </a:solidFill>
              <a:latin typeface="210 Santorini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149600" y="7861300"/>
            <a:ext cx="5461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endParaRPr lang="en-US" sz="2400" b="0" i="0" u="none" strike="noStrike" spc="-100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136900" y="6464300"/>
            <a:ext cx="5486400" cy="246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altLang="ko-KR" sz="3400" b="0" i="0" u="none" strike="noStrike" dirty="0">
                <a:solidFill>
                  <a:srgbClr val="0172BE"/>
                </a:solidFill>
                <a:ea typeface="Gong Gothic Medium"/>
              </a:rPr>
              <a:t>GPT</a:t>
            </a:r>
            <a:r>
              <a:rPr lang="ko-KR" altLang="en-US" sz="3400" b="0" i="0" u="none" strike="noStrike" dirty="0">
                <a:solidFill>
                  <a:srgbClr val="0172BE"/>
                </a:solidFill>
                <a:ea typeface="Gong Gothic Medium"/>
              </a:rPr>
              <a:t>를 맹신하지 말자</a:t>
            </a:r>
            <a:endParaRPr lang="ko-KR" sz="3400" b="0" i="0" u="none" strike="noStrike" dirty="0">
              <a:solidFill>
                <a:srgbClr val="0172BE"/>
              </a:solidFill>
              <a:ea typeface="Gong Gothic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049000" y="4241800"/>
            <a:ext cx="5461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endParaRPr lang="en-US" sz="2400" b="0" i="0" u="none" strike="noStrike" spc="-100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023600" y="2844800"/>
            <a:ext cx="5499100" cy="227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3400" b="0" i="0" u="none" strike="noStrike">
                <a:solidFill>
                  <a:srgbClr val="0172BE"/>
                </a:solidFill>
                <a:ea typeface="Gong Gothic Medium"/>
              </a:rPr>
              <a:t>길게 보고 하자</a:t>
            </a:r>
            <a:endParaRPr lang="ko-KR" sz="3400" b="0" i="0" u="none" strike="noStrike" dirty="0">
              <a:solidFill>
                <a:srgbClr val="0172BE"/>
              </a:solidFill>
              <a:ea typeface="Gong Gothic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149600" y="4241800"/>
            <a:ext cx="5461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endParaRPr lang="en-US" sz="2400" b="0" i="0" u="none" strike="noStrike" spc="-100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946400" y="2844800"/>
            <a:ext cx="5676900" cy="223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3400" b="0" i="0" u="none" strike="noStrike" dirty="0">
                <a:solidFill>
                  <a:srgbClr val="0172BE"/>
                </a:solidFill>
                <a:ea typeface="Gong Gothic Medium"/>
              </a:rPr>
              <a:t>혼자서는 힘들다</a:t>
            </a:r>
            <a:endParaRPr lang="ko-KR" sz="3400" b="0" i="0" u="none" strike="noStrike" dirty="0">
              <a:solidFill>
                <a:srgbClr val="0172BE"/>
              </a:solidFill>
              <a:ea typeface="Gong Gothic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419600" y="1016000"/>
            <a:ext cx="94488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CCE3C9"/>
                </a:solidFill>
                <a:latin typeface="Gong Gothic Medium" panose="020B0604020202020204" charset="-127"/>
                <a:ea typeface="Gong Gothic Medium" panose="020B0604020202020204" charset="-127"/>
              </a:rPr>
              <a:t>프로젝트를 만들며</a:t>
            </a:r>
            <a:endParaRPr lang="ko-KR" sz="6000" b="0" i="0" u="none" strike="noStrike" dirty="0">
              <a:solidFill>
                <a:srgbClr val="CCE3C9"/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6386C-89DE-EBAB-6EA2-ABE5BE251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BB964E7-F46F-3776-763E-3459F9E13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0CC92832-0456-13F3-463F-C857F87327C1}"/>
              </a:ext>
            </a:extLst>
          </p:cNvPr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F829A8E9-C58F-59A1-D8D4-95285CC6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80000">
            <a:off x="4940300" y="-1104900"/>
            <a:ext cx="14135100" cy="6527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A658E2C-375A-BC2E-3679-BC5EEBCF9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80000">
            <a:off x="1689100" y="5829300"/>
            <a:ext cx="3568700" cy="3302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C2DBFA8-2DE1-B7A2-BF12-E3DDA0A2A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80000">
            <a:off x="5207000" y="5638800"/>
            <a:ext cx="3568700" cy="3302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4897F2A-B51E-F54D-9E9E-3C3590D3E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80000">
            <a:off x="8724900" y="5461000"/>
            <a:ext cx="3568700" cy="3302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886DA08-B866-C036-8D4A-B1C3E8CDA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80000">
            <a:off x="12242800" y="5270500"/>
            <a:ext cx="3568700" cy="3302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2A25EAC-5248-2813-0614-BA8BB5929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80000">
            <a:off x="1511300" y="2578100"/>
            <a:ext cx="3568700" cy="3302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43569B0-A9CB-48DD-108D-7FD8B641E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80000">
            <a:off x="1346200" y="-647700"/>
            <a:ext cx="3568700" cy="3302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8606197-9904-10E8-7D4B-BA982286B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80000">
            <a:off x="15760700" y="5092700"/>
            <a:ext cx="3568700" cy="33020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1564457-4218-CB98-2D8B-6F20BA747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80000">
            <a:off x="5143500" y="5638800"/>
            <a:ext cx="3568700" cy="1155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5516F56-6696-D961-FE0B-00E8383DC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80000">
            <a:off x="12179300" y="5270500"/>
            <a:ext cx="3568700" cy="11557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681D0EF6-5960-3B61-E3A8-F54E6E3B8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80000">
            <a:off x="15697200" y="5092700"/>
            <a:ext cx="3568700" cy="11557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7A42704-55CC-8E63-7DDE-F816632FD3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220000">
            <a:off x="2844800" y="3594100"/>
            <a:ext cx="3302000" cy="1155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58DABC0-454F-9153-A404-2E61AFAD68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220000">
            <a:off x="2679700" y="355600"/>
            <a:ext cx="3302000" cy="11557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92D15D11-5F0D-2136-423E-44AB4436F4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80000">
            <a:off x="6172200" y="7023100"/>
            <a:ext cx="1689100" cy="16891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A4574748-2C7A-5775-22B7-6E05E88F5F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620000">
            <a:off x="1778000" y="177800"/>
            <a:ext cx="1689100" cy="1689100"/>
          </a:xfrm>
          <a:prstGeom prst="rect">
            <a:avLst/>
          </a:prstGeom>
        </p:spPr>
      </p:pic>
      <p:grpSp>
        <p:nvGrpSpPr>
          <p:cNvPr id="19" name="Group 19">
            <a:extLst>
              <a:ext uri="{FF2B5EF4-FFF2-40B4-BE49-F238E27FC236}">
                <a16:creationId xmlns:a16="http://schemas.microsoft.com/office/drawing/2014/main" id="{FBEC60F2-71B8-7D5F-DC9A-5731DC394D5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21A895BE-81ED-D0B0-6596-2283024153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520000">
            <a:off x="9194800" y="6438900"/>
            <a:ext cx="2616200" cy="14351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82C4DFC3-6686-8B91-2398-1F85C2F6AE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880000">
            <a:off x="10083800" y="6426200"/>
            <a:ext cx="838200" cy="14605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8AD29554-1BA1-A46E-F5CA-E2BF0A766D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80000">
            <a:off x="12954000" y="6350000"/>
            <a:ext cx="2197100" cy="21971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466272D3-3907-5553-F448-6E8D766085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80000">
            <a:off x="16624300" y="6235700"/>
            <a:ext cx="1511300" cy="19050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2C93CD7B-EC0C-FCFA-25B2-C84F12F95C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220000">
            <a:off x="1866900" y="3327400"/>
            <a:ext cx="1854200" cy="1854200"/>
          </a:xfrm>
          <a:prstGeom prst="rect">
            <a:avLst/>
          </a:prstGeom>
        </p:spPr>
      </p:pic>
      <p:grpSp>
        <p:nvGrpSpPr>
          <p:cNvPr id="25" name="Group 25">
            <a:extLst>
              <a:ext uri="{FF2B5EF4-FFF2-40B4-BE49-F238E27FC236}">
                <a16:creationId xmlns:a16="http://schemas.microsoft.com/office/drawing/2014/main" id="{7364AC35-912B-3C04-9957-01D850EE558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E0C993E6-0F4D-BC03-47C1-6C78BC9BF00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>
            <a:extLst>
              <a:ext uri="{FF2B5EF4-FFF2-40B4-BE49-F238E27FC236}">
                <a16:creationId xmlns:a16="http://schemas.microsoft.com/office/drawing/2014/main" id="{9C960F55-221B-2244-1AD6-F96C72EA39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180000">
            <a:off x="1930400" y="5118100"/>
            <a:ext cx="3035300" cy="37719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27E8CAD0-E69C-DF92-2095-DF8EE3C19A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180000">
            <a:off x="2133600" y="6108700"/>
            <a:ext cx="2679700" cy="26162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78B2F64E-6D38-9FD8-642A-2EA0851E4F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180000">
            <a:off x="1803400" y="6438900"/>
            <a:ext cx="3746500" cy="2501900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2AD9FCEC-3CCB-9F35-5270-EF0C6D0AE548}"/>
              </a:ext>
            </a:extLst>
          </p:cNvPr>
          <p:cNvSpPr txBox="1"/>
          <p:nvPr/>
        </p:nvSpPr>
        <p:spPr>
          <a:xfrm rot="-180000">
            <a:off x="5435600" y="58293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spc="-200">
                <a:solidFill>
                  <a:srgbClr val="000000"/>
                </a:solidFill>
                <a:ea typeface="Gong Gothic Medium"/>
              </a:rPr>
              <a:t>집으로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FB98BA0C-5ACF-6558-FB74-059AD4D8EC5B}"/>
              </a:ext>
            </a:extLst>
          </p:cNvPr>
          <p:cNvSpPr txBox="1"/>
          <p:nvPr/>
        </p:nvSpPr>
        <p:spPr>
          <a:xfrm rot="5220000">
            <a:off x="3035300" y="5334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spc="-200">
                <a:solidFill>
                  <a:srgbClr val="000000"/>
                </a:solidFill>
                <a:ea typeface="Gong Gothic Medium"/>
              </a:rPr>
              <a:t>기차역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0CF0B0BF-7037-91EC-C08B-FF940E32DE71}"/>
              </a:ext>
            </a:extLst>
          </p:cNvPr>
          <p:cNvSpPr txBox="1"/>
          <p:nvPr/>
        </p:nvSpPr>
        <p:spPr>
          <a:xfrm rot="-180000">
            <a:off x="12484100" y="54610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spc="-200">
                <a:solidFill>
                  <a:srgbClr val="000000"/>
                </a:solidFill>
                <a:ea typeface="Gong Gothic Medium"/>
              </a:rPr>
              <a:t>미리대교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C7181FF0-5D21-90AE-3C32-4F4A83C8B757}"/>
              </a:ext>
            </a:extLst>
          </p:cNvPr>
          <p:cNvSpPr txBox="1"/>
          <p:nvPr/>
        </p:nvSpPr>
        <p:spPr>
          <a:xfrm rot="-180000">
            <a:off x="16002000" y="527050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spc="-200">
                <a:solidFill>
                  <a:srgbClr val="000000"/>
                </a:solidFill>
                <a:ea typeface="Gong Gothic Medium"/>
              </a:rPr>
              <a:t>케이블카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31C264FE-7D4E-95CA-5167-EE127C0747FA}"/>
              </a:ext>
            </a:extLst>
          </p:cNvPr>
          <p:cNvSpPr txBox="1"/>
          <p:nvPr/>
        </p:nvSpPr>
        <p:spPr>
          <a:xfrm rot="5220000">
            <a:off x="3200400" y="37592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spc="-200">
                <a:solidFill>
                  <a:srgbClr val="000000"/>
                </a:solidFill>
                <a:ea typeface="Gong Gothic Medium"/>
              </a:rPr>
              <a:t>출발</a:t>
            </a:r>
            <a:r>
              <a:rPr lang="en-US" sz="4000" b="0" i="1" u="none" strike="noStrike" spc="-200">
                <a:solidFill>
                  <a:srgbClr val="000000"/>
                </a:solidFill>
                <a:latin typeface="Gong Gothic Medium"/>
              </a:rPr>
              <a:t>!</a:t>
            </a:r>
          </a:p>
        </p:txBody>
      </p:sp>
      <p:pic>
        <p:nvPicPr>
          <p:cNvPr id="35" name="Picture 35">
            <a:extLst>
              <a:ext uri="{FF2B5EF4-FFF2-40B4-BE49-F238E27FC236}">
                <a16:creationId xmlns:a16="http://schemas.microsoft.com/office/drawing/2014/main" id="{8B6A971D-9A87-7067-E83B-F312C54CC630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90000"/>
          </a:blip>
          <a:stretch>
            <a:fillRect/>
          </a:stretch>
        </p:blipFill>
        <p:spPr>
          <a:xfrm>
            <a:off x="-346401" y="0"/>
            <a:ext cx="18643600" cy="10731500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id="{14977E3E-6C74-BEE6-B35A-F2D28A4C6B4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1080000">
            <a:off x="850900" y="6654800"/>
            <a:ext cx="3149600" cy="3149600"/>
          </a:xfrm>
          <a:prstGeom prst="rect">
            <a:avLst/>
          </a:prstGeom>
          <a:effectLst>
            <a:outerShdw blurRad="12326" dist="169431" dir="1080000">
              <a:srgbClr val="000000">
                <a:alpha val="22000"/>
              </a:srgbClr>
            </a:outerShdw>
          </a:effectLst>
        </p:spPr>
      </p:pic>
      <p:grpSp>
        <p:nvGrpSpPr>
          <p:cNvPr id="37" name="Group 37">
            <a:extLst>
              <a:ext uri="{FF2B5EF4-FFF2-40B4-BE49-F238E27FC236}">
                <a16:creationId xmlns:a16="http://schemas.microsoft.com/office/drawing/2014/main" id="{22C0527E-43B4-097A-A67E-BAF63F03F6B3}"/>
              </a:ext>
            </a:extLst>
          </p:cNvPr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38" name="Picture 38">
            <a:extLst>
              <a:ext uri="{FF2B5EF4-FFF2-40B4-BE49-F238E27FC236}">
                <a16:creationId xmlns:a16="http://schemas.microsoft.com/office/drawing/2014/main" id="{BC333923-3F5F-2C10-00B3-6AB12B85B55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7880000">
            <a:off x="12573000" y="-3632200"/>
            <a:ext cx="3060700" cy="7480300"/>
          </a:xfrm>
          <a:prstGeom prst="rect">
            <a:avLst/>
          </a:prstGeom>
          <a:effectLst>
            <a:outerShdw blurRad="11698" dist="141480" dir="6300000">
              <a:srgbClr val="000000">
                <a:alpha val="39000"/>
              </a:srgbClr>
            </a:outerShdw>
          </a:effectLst>
        </p:spPr>
      </p:pic>
      <p:pic>
        <p:nvPicPr>
          <p:cNvPr id="39" name="Picture 39">
            <a:extLst>
              <a:ext uri="{FF2B5EF4-FFF2-40B4-BE49-F238E27FC236}">
                <a16:creationId xmlns:a16="http://schemas.microsoft.com/office/drawing/2014/main" id="{AA3C7781-6CA1-11FC-1BFD-F203EE370F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3720000">
            <a:off x="13690600" y="-1117600"/>
            <a:ext cx="1676400" cy="2921000"/>
          </a:xfrm>
          <a:prstGeom prst="rect">
            <a:avLst/>
          </a:prstGeom>
        </p:spPr>
      </p:pic>
      <p:sp>
        <p:nvSpPr>
          <p:cNvPr id="40" name="TextBox 40">
            <a:extLst>
              <a:ext uri="{FF2B5EF4-FFF2-40B4-BE49-F238E27FC236}">
                <a16:creationId xmlns:a16="http://schemas.microsoft.com/office/drawing/2014/main" id="{A09F3BDC-7075-AB71-B7B0-815B5677F0DF}"/>
              </a:ext>
            </a:extLst>
          </p:cNvPr>
          <p:cNvSpPr txBox="1"/>
          <p:nvPr/>
        </p:nvSpPr>
        <p:spPr>
          <a:xfrm rot="-3720000">
            <a:off x="10896600" y="-1587500"/>
            <a:ext cx="27305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210 Santorini Bold"/>
              </a:rPr>
              <a:t>GOLDEN</a:t>
            </a:r>
          </a:p>
          <a:p>
            <a:pPr lvl="0" algn="ctr">
              <a:lnSpc>
                <a:spcPct val="1328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210 Santorini Bold"/>
              </a:rPr>
              <a:t>KEY</a:t>
            </a: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DC2397AD-BB14-593E-FF4B-CC2A810B3A89}"/>
              </a:ext>
            </a:extLst>
          </p:cNvPr>
          <p:cNvSpPr txBox="1"/>
          <p:nvPr/>
        </p:nvSpPr>
        <p:spPr>
          <a:xfrm rot="-3720000">
            <a:off x="15024100" y="1041400"/>
            <a:ext cx="2717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3000" b="0" i="0" u="none" strike="noStrike" spc="100">
                <a:solidFill>
                  <a:srgbClr val="000000"/>
                </a:solidFill>
                <a:latin typeface="210 Santorini Bold"/>
              </a:rPr>
              <a:t>CHANCE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9D6A037D-8061-493D-9FF7-10B0D57141B8}"/>
              </a:ext>
            </a:extLst>
          </p:cNvPr>
          <p:cNvSpPr txBox="1"/>
          <p:nvPr/>
        </p:nvSpPr>
        <p:spPr>
          <a:xfrm>
            <a:off x="5715000" y="9385300"/>
            <a:ext cx="6845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CCE3C9"/>
                </a:solidFill>
                <a:latin typeface="Gong Gothic Light"/>
              </a:rPr>
              <a:t>2021145021 </a:t>
            </a:r>
            <a:r>
              <a:rPr lang="ko-KR" sz="2400" b="0" i="0" u="none" strike="noStrike">
                <a:solidFill>
                  <a:srgbClr val="CCE3C9"/>
                </a:solidFill>
                <a:ea typeface="Gong Gothic Light"/>
              </a:rPr>
              <a:t>김지원</a:t>
            </a:r>
            <a:r>
              <a:rPr lang="en-US" sz="2400" b="0" i="0" u="none" strike="noStrike">
                <a:solidFill>
                  <a:srgbClr val="CCE3C9"/>
                </a:solidFill>
                <a:latin typeface="Gong Gothic Light"/>
              </a:rPr>
              <a:t>  I   IOS </a:t>
            </a:r>
            <a:r>
              <a:rPr lang="ko-KR" sz="2400" b="0" i="0" u="none" strike="noStrike">
                <a:solidFill>
                  <a:srgbClr val="CCE3C9"/>
                </a:solidFill>
                <a:ea typeface="Gong Gothic Light"/>
              </a:rPr>
              <a:t>프로그래밍</a:t>
            </a:r>
            <a:r>
              <a:rPr lang="en-US" sz="2400" b="0" i="0" u="none" strike="noStrike">
                <a:solidFill>
                  <a:srgbClr val="CCE3C9"/>
                </a:solidFill>
                <a:latin typeface="Gong Gothic Light"/>
              </a:rPr>
              <a:t> </a:t>
            </a:r>
            <a:r>
              <a:rPr lang="ko-KR" sz="2400" b="0" i="0" u="none" strike="noStrike">
                <a:solidFill>
                  <a:srgbClr val="CCE3C9"/>
                </a:solidFill>
                <a:ea typeface="Gong Gothic Light"/>
              </a:rPr>
              <a:t>최종</a:t>
            </a:r>
          </a:p>
        </p:txBody>
      </p:sp>
      <p:pic>
        <p:nvPicPr>
          <p:cNvPr id="45" name="Picture 45">
            <a:extLst>
              <a:ext uri="{FF2B5EF4-FFF2-40B4-BE49-F238E27FC236}">
                <a16:creationId xmlns:a16="http://schemas.microsoft.com/office/drawing/2014/main" id="{DCFD3631-10D3-DD19-71BC-0593C96D020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80000">
            <a:off x="14008100" y="2984500"/>
            <a:ext cx="863600" cy="863600"/>
          </a:xfrm>
          <a:prstGeom prst="rect">
            <a:avLst/>
          </a:prstGeom>
        </p:spPr>
      </p:pic>
      <p:sp>
        <p:nvSpPr>
          <p:cNvPr id="47" name="TextBox 47">
            <a:extLst>
              <a:ext uri="{FF2B5EF4-FFF2-40B4-BE49-F238E27FC236}">
                <a16:creationId xmlns:a16="http://schemas.microsoft.com/office/drawing/2014/main" id="{DEFA6D2A-CA9C-CCCA-0E8E-4F853412C156}"/>
              </a:ext>
            </a:extLst>
          </p:cNvPr>
          <p:cNvSpPr txBox="1"/>
          <p:nvPr/>
        </p:nvSpPr>
        <p:spPr>
          <a:xfrm>
            <a:off x="3192202" y="1824252"/>
            <a:ext cx="11693307" cy="535291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6600" b="0" i="0" u="none" strike="noStrike" dirty="0">
                <a:solidFill>
                  <a:srgbClr val="FCDD1A"/>
                </a:solidFill>
                <a:latin typeface="Gong Gothic Medium" panose="020B0604020202020204" charset="-127"/>
                <a:ea typeface="Gong Gothic Medium" panose="020B0604020202020204" charset="-127"/>
              </a:rPr>
              <a:t>감사합니다</a:t>
            </a:r>
            <a:r>
              <a:rPr lang="en-US" altLang="ko-KR" sz="16600" b="0" i="0" u="none" strike="noStrike" dirty="0">
                <a:solidFill>
                  <a:srgbClr val="FCDD1A"/>
                </a:solidFill>
                <a:latin typeface="Gong Gothic Medium" panose="020B0604020202020204" charset="-127"/>
                <a:ea typeface="Gong Gothic Medium" panose="020B0604020202020204" charset="-127"/>
              </a:rPr>
              <a:t>!</a:t>
            </a:r>
            <a:endParaRPr lang="ko-KR" sz="16600" b="0" i="0" u="none" strike="noStrike" dirty="0">
              <a:solidFill>
                <a:srgbClr val="FCDD1A"/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898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193800"/>
            <a:ext cx="8636000" cy="789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9486900"/>
            <a:ext cx="4673600" cy="87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86900"/>
            <a:ext cx="46736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9486900"/>
            <a:ext cx="4673600" cy="87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6800" y="9486900"/>
            <a:ext cx="4673600" cy="87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-50800"/>
            <a:ext cx="4673600" cy="87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-50800"/>
            <a:ext cx="4673600" cy="876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300" y="-50800"/>
            <a:ext cx="4673600" cy="876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6800" y="-50800"/>
            <a:ext cx="4673600" cy="876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2527300"/>
            <a:ext cx="7950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1460500"/>
            <a:ext cx="7962900" cy="901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9500" y="3124200"/>
            <a:ext cx="6350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9500" y="4064000"/>
            <a:ext cx="635000" cy="63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9500" y="4991100"/>
            <a:ext cx="6350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9500" y="5918200"/>
            <a:ext cx="6350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9500" y="6858000"/>
            <a:ext cx="635000" cy="63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9500" y="7785100"/>
            <a:ext cx="635000" cy="635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">
            <a:off x="14579600" y="6794500"/>
            <a:ext cx="2527300" cy="2527300"/>
          </a:xfrm>
          <a:prstGeom prst="rect">
            <a:avLst/>
          </a:prstGeom>
          <a:effectLst>
            <a:outerShdw blurRad="7965" dist="136204" dir="1080000">
              <a:srgbClr val="000000">
                <a:alpha val="22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600" y="4406900"/>
            <a:ext cx="520700" cy="520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28900" y="2692400"/>
            <a:ext cx="2006600" cy="1905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121900" y="2978150"/>
            <a:ext cx="6667500" cy="529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Gong Gothic Light"/>
              </a:rPr>
              <a:t> 1    </a:t>
            </a:r>
            <a:r>
              <a:rPr lang="ko-KR" sz="3500" b="0" i="0" u="none" strike="noStrike" dirty="0">
                <a:solidFill>
                  <a:srgbClr val="000000"/>
                </a:solidFill>
                <a:ea typeface="Gong Gothic Light"/>
              </a:rPr>
              <a:t>주제</a:t>
            </a:r>
          </a:p>
          <a:p>
            <a:pPr lvl="0" algn="l">
              <a:lnSpc>
                <a:spcPct val="174299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Gong Gothic Light"/>
              </a:rPr>
              <a:t>2    </a:t>
            </a:r>
            <a:r>
              <a:rPr lang="ko-KR" sz="3500" b="0" i="0" u="none" strike="noStrike" dirty="0">
                <a:solidFill>
                  <a:srgbClr val="000000"/>
                </a:solidFill>
                <a:ea typeface="Gong Gothic Light"/>
              </a:rPr>
              <a:t>개발</a:t>
            </a:r>
            <a:r>
              <a:rPr lang="en-US" altLang="ko-KR" sz="3500" b="0" i="0" u="none" strike="noStrike" dirty="0">
                <a:solidFill>
                  <a:srgbClr val="000000"/>
                </a:solidFill>
                <a:ea typeface="Gong Gothic Light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Gong Gothic Light"/>
              </a:rPr>
              <a:t>환경</a:t>
            </a:r>
          </a:p>
          <a:p>
            <a:pPr lvl="0" algn="l">
              <a:lnSpc>
                <a:spcPct val="174299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Gong Gothic Light"/>
              </a:rPr>
              <a:t>3    </a:t>
            </a:r>
            <a:r>
              <a:rPr lang="ko-KR" sz="3500" b="0" i="0" u="none" strike="noStrike" dirty="0">
                <a:solidFill>
                  <a:srgbClr val="000000"/>
                </a:solidFill>
                <a:ea typeface="Gong Gothic Light"/>
              </a:rPr>
              <a:t>구현</a:t>
            </a:r>
            <a:r>
              <a:rPr lang="en-US" altLang="ko-KR" sz="3500" b="0" i="0" u="none" strike="noStrike" dirty="0">
                <a:solidFill>
                  <a:srgbClr val="000000"/>
                </a:solidFill>
                <a:ea typeface="Gong Gothic Light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Gong Gothic Light"/>
              </a:rPr>
              <a:t>화면</a:t>
            </a:r>
          </a:p>
          <a:p>
            <a:pPr lvl="0" algn="l">
              <a:lnSpc>
                <a:spcPct val="174299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Gong Gothic Light"/>
              </a:rPr>
              <a:t>4    </a:t>
            </a:r>
            <a:r>
              <a:rPr lang="ko-KR" altLang="en-US" sz="3500" dirty="0">
                <a:solidFill>
                  <a:srgbClr val="000000"/>
                </a:solidFill>
                <a:latin typeface="Gong Gothic Light"/>
                <a:ea typeface="Gong Gothic Light"/>
              </a:rPr>
              <a:t>구현 실패 사례</a:t>
            </a:r>
            <a:endParaRPr lang="ko-KR" sz="3500" b="0" i="0" u="none" strike="noStrike" dirty="0">
              <a:solidFill>
                <a:srgbClr val="000000"/>
              </a:solidFill>
              <a:ea typeface="Gong Gothic Light"/>
            </a:endParaRPr>
          </a:p>
          <a:p>
            <a:pPr lvl="0" algn="l">
              <a:lnSpc>
                <a:spcPct val="174299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Gong Gothic Light"/>
              </a:rPr>
              <a:t>5    </a:t>
            </a:r>
            <a:r>
              <a:rPr lang="ko-KR" altLang="en-US" sz="3500" b="0" i="0" u="none" strike="noStrike" dirty="0" err="1">
                <a:solidFill>
                  <a:srgbClr val="000000"/>
                </a:solidFill>
                <a:ea typeface="Gong Gothic Light"/>
              </a:rPr>
              <a:t>느낀점</a:t>
            </a:r>
            <a:endParaRPr lang="en-US" altLang="ko-KR" sz="3500" b="0" i="0" u="none" strike="noStrike" dirty="0">
              <a:solidFill>
                <a:srgbClr val="000000"/>
              </a:solidFill>
              <a:ea typeface="Gong Gothic Light"/>
            </a:endParaRPr>
          </a:p>
          <a:p>
            <a:pPr lvl="0" algn="l">
              <a:lnSpc>
                <a:spcPct val="174299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Gong Gothic Light"/>
              </a:rPr>
              <a:t>6    </a:t>
            </a:r>
            <a:r>
              <a:rPr lang="ko-KR" altLang="en-US" sz="3500" b="0" i="0" u="none" strike="noStrike" dirty="0">
                <a:solidFill>
                  <a:srgbClr val="000000"/>
                </a:solidFill>
                <a:latin typeface="Gong Gothic Light"/>
                <a:ea typeface="Gong Gothic Light"/>
              </a:rPr>
              <a:t>끝</a:t>
            </a:r>
            <a:endParaRPr lang="ko-KR" sz="3500" b="0" i="0" u="none" strike="noStrike" dirty="0">
              <a:solidFill>
                <a:srgbClr val="000000"/>
              </a:solidFill>
              <a:ea typeface="Gong Gothic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566400" y="1587500"/>
            <a:ext cx="58039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200" b="0" i="0" u="none" strike="noStrike" spc="100">
                <a:solidFill>
                  <a:srgbClr val="000000"/>
                </a:solidFill>
                <a:ea typeface="210 Santorini Bold"/>
              </a:rPr>
              <a:t>목</a:t>
            </a:r>
            <a:r>
              <a:rPr lang="en-US" sz="4200" b="0" i="0" u="none" strike="noStrike" spc="100">
                <a:solidFill>
                  <a:srgbClr val="000000"/>
                </a:solidFill>
                <a:latin typeface="210 Santorini Bold"/>
              </a:rPr>
              <a:t> </a:t>
            </a:r>
            <a:r>
              <a:rPr lang="ko-KR" sz="4200" b="0" i="0" u="none" strike="noStrike" spc="100">
                <a:solidFill>
                  <a:srgbClr val="000000"/>
                </a:solidFill>
                <a:ea typeface="210 Santorini Bold"/>
              </a:rPr>
              <a:t>차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55600" y="3657600"/>
            <a:ext cx="11836400" cy="5245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-355600" y="3124200"/>
            <a:ext cx="97028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900" b="0" i="0" u="none" strike="noStrike">
                <a:solidFill>
                  <a:srgbClr val="1E3063"/>
                </a:solidFill>
                <a:latin typeface="Hakgyoansim Rikodeo R"/>
              </a:rPr>
              <a:t>[</a:t>
            </a:r>
            <a:r>
              <a:rPr lang="ko-KR" sz="7900" b="0" i="0" u="none" strike="noStrike">
                <a:solidFill>
                  <a:srgbClr val="1E3063"/>
                </a:solidFill>
                <a:ea typeface="Hakgyoansim Rikodeo R"/>
              </a:rPr>
              <a:t>목</a:t>
            </a:r>
            <a:r>
              <a:rPr lang="en-US" sz="7900" b="0" i="0" u="none" strike="noStrike">
                <a:solidFill>
                  <a:srgbClr val="1E3063"/>
                </a:solidFill>
                <a:latin typeface="Hakgyoansim Rikodeo R"/>
              </a:rPr>
              <a:t> </a:t>
            </a:r>
            <a:r>
              <a:rPr lang="ko-KR" sz="7900" b="0" i="0" u="none" strike="noStrike">
                <a:solidFill>
                  <a:srgbClr val="1E3063"/>
                </a:solidFill>
                <a:ea typeface="Hakgyoansim Rikodeo R"/>
              </a:rPr>
              <a:t>차</a:t>
            </a:r>
            <a:r>
              <a:rPr lang="en-US" sz="7900" b="0" i="0" u="none" strike="noStrike">
                <a:solidFill>
                  <a:srgbClr val="1E3063"/>
                </a:solidFill>
                <a:latin typeface="Hakgyoansim Rikodeo R"/>
              </a:rPr>
              <a:t>]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5BDB9-F477-9956-E082-339F8358A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CE7F74D-72DD-C678-B364-B7A19C43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35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C78EF5F4-E397-EB84-3127-3F753DDE81AD}"/>
              </a:ext>
            </a:extLst>
          </p:cNvPr>
          <p:cNvGrpSpPr/>
          <p:nvPr/>
        </p:nvGrpSpPr>
        <p:grpSpPr>
          <a:xfrm>
            <a:off x="2147483647" y="-2147477298"/>
            <a:ext cx="2147483647" cy="2147483647"/>
            <a:chOff x="2147483647" y="-2147477298"/>
            <a:chExt cx="2147483647" cy="2147483647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AD3233F7-A634-1CCB-AE55-F1E158FC9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80000">
            <a:off x="5016500" y="-1098550"/>
            <a:ext cx="14135100" cy="6527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B7C464F-90FE-B0D7-B1E6-EA46F29E5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80000">
            <a:off x="1765300" y="5835650"/>
            <a:ext cx="3568700" cy="3302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804D3FC-A60F-011A-974D-DE735D444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80000">
            <a:off x="5283200" y="5645150"/>
            <a:ext cx="3568700" cy="3302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B2E9483-26EC-BBC5-E83F-AA0B21C34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80000">
            <a:off x="8801100" y="5467350"/>
            <a:ext cx="3568700" cy="3302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5B7C5BA-20B8-5DD5-1F63-359EF4CB0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80000">
            <a:off x="12319000" y="5276850"/>
            <a:ext cx="3568700" cy="3302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9B01DFD-91B9-22E7-9747-ACA50619E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80000">
            <a:off x="1587500" y="2584450"/>
            <a:ext cx="3568700" cy="3302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2E750FF-09F8-E1C3-4F30-AEC0ECB80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80000">
            <a:off x="1422400" y="-641350"/>
            <a:ext cx="3568700" cy="3302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A3B786C-4F56-7AD2-094D-170CA135F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80000">
            <a:off x="15836900" y="5099050"/>
            <a:ext cx="3568700" cy="33020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ED8B288-5F90-A2F6-FA40-B018CAA32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80000">
            <a:off x="5219700" y="5645150"/>
            <a:ext cx="3568700" cy="1155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5E5FE8F-D7A8-5567-BCF4-5A8A2627A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80000">
            <a:off x="12255500" y="5276850"/>
            <a:ext cx="3568700" cy="11557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25824BEE-A112-5AE6-BF16-AD7317DE0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80000">
            <a:off x="15773400" y="5099050"/>
            <a:ext cx="3568700" cy="11557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93EF4262-649E-2081-C0C6-49830CD7BB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220000">
            <a:off x="2921000" y="3600450"/>
            <a:ext cx="3302000" cy="1155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50E4720-16E0-2422-051A-119297CA07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220000">
            <a:off x="2755900" y="361950"/>
            <a:ext cx="3302000" cy="11557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B645F9D7-EF22-3AAF-9877-2849F879B3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80000">
            <a:off x="6248400" y="7029450"/>
            <a:ext cx="1689100" cy="16891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1A61D543-1A2B-4499-A76C-AF8B1DD144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620000">
            <a:off x="1854200" y="184150"/>
            <a:ext cx="1689100" cy="1689100"/>
          </a:xfrm>
          <a:prstGeom prst="rect">
            <a:avLst/>
          </a:prstGeom>
        </p:spPr>
      </p:pic>
      <p:grpSp>
        <p:nvGrpSpPr>
          <p:cNvPr id="19" name="Group 19">
            <a:extLst>
              <a:ext uri="{FF2B5EF4-FFF2-40B4-BE49-F238E27FC236}">
                <a16:creationId xmlns:a16="http://schemas.microsoft.com/office/drawing/2014/main" id="{A22BDB7B-4227-29D4-C2D0-28965455903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F01363C4-A7D3-A52F-A3F4-4C9C939DE2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520000">
            <a:off x="9271000" y="6445250"/>
            <a:ext cx="2616200" cy="14351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11133DD4-4DFC-40FE-47CA-B8645D50D6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880000">
            <a:off x="10160000" y="6432550"/>
            <a:ext cx="838200" cy="14605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C0CFC579-51E9-60A9-6419-EED8454CA0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80000">
            <a:off x="13030200" y="6356350"/>
            <a:ext cx="2197100" cy="21971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08945586-5C24-FB58-2977-493804B1F6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80000">
            <a:off x="16700500" y="6242050"/>
            <a:ext cx="1511300" cy="19050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99F6EA6C-6220-952B-CEAB-EFE60BFD52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220000">
            <a:off x="1943100" y="3333750"/>
            <a:ext cx="1854200" cy="1854200"/>
          </a:xfrm>
          <a:prstGeom prst="rect">
            <a:avLst/>
          </a:prstGeom>
        </p:spPr>
      </p:pic>
      <p:grpSp>
        <p:nvGrpSpPr>
          <p:cNvPr id="25" name="Group 25">
            <a:extLst>
              <a:ext uri="{FF2B5EF4-FFF2-40B4-BE49-F238E27FC236}">
                <a16:creationId xmlns:a16="http://schemas.microsoft.com/office/drawing/2014/main" id="{2E14DFFB-60BB-896B-0EAD-2575BE4FBEE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DCB8831A-F4C2-1119-8764-8C13B0B9F06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27" name="Picture 27">
            <a:extLst>
              <a:ext uri="{FF2B5EF4-FFF2-40B4-BE49-F238E27FC236}">
                <a16:creationId xmlns:a16="http://schemas.microsoft.com/office/drawing/2014/main" id="{D3856E18-300A-9E6C-0A34-8D855B0E27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180000">
            <a:off x="2006600" y="5124450"/>
            <a:ext cx="3035300" cy="37719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13DA95F4-70ED-4859-18C5-5B847FDB20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180000">
            <a:off x="2209800" y="6115050"/>
            <a:ext cx="2679700" cy="26162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BA108158-4D4A-849A-9DFB-903598ED025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180000">
            <a:off x="1879600" y="6445250"/>
            <a:ext cx="3746500" cy="2501900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13C9DEFF-1AE0-FE3D-489D-C9EAFF48D3A4}"/>
              </a:ext>
            </a:extLst>
          </p:cNvPr>
          <p:cNvSpPr txBox="1"/>
          <p:nvPr/>
        </p:nvSpPr>
        <p:spPr>
          <a:xfrm rot="-180000">
            <a:off x="5511800" y="583565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spc="-200">
                <a:solidFill>
                  <a:srgbClr val="000000"/>
                </a:solidFill>
                <a:ea typeface="Gong Gothic Medium"/>
              </a:rPr>
              <a:t>집으로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BD63A524-095A-8756-342E-64FF2FC56216}"/>
              </a:ext>
            </a:extLst>
          </p:cNvPr>
          <p:cNvSpPr txBox="1"/>
          <p:nvPr/>
        </p:nvSpPr>
        <p:spPr>
          <a:xfrm rot="5220000">
            <a:off x="3111500" y="53975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spc="-200">
                <a:solidFill>
                  <a:srgbClr val="000000"/>
                </a:solidFill>
                <a:ea typeface="Gong Gothic Medium"/>
              </a:rPr>
              <a:t>기차역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1FF7048E-FB06-D8F1-5E5E-33CC7F80186A}"/>
              </a:ext>
            </a:extLst>
          </p:cNvPr>
          <p:cNvSpPr txBox="1"/>
          <p:nvPr/>
        </p:nvSpPr>
        <p:spPr>
          <a:xfrm rot="-180000">
            <a:off x="12560300" y="546735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spc="-200">
                <a:solidFill>
                  <a:srgbClr val="000000"/>
                </a:solidFill>
                <a:ea typeface="Gong Gothic Medium"/>
              </a:rPr>
              <a:t>미리대교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1002FF3F-51D7-D60B-A617-ABB8DAEB7BAA}"/>
              </a:ext>
            </a:extLst>
          </p:cNvPr>
          <p:cNvSpPr txBox="1"/>
          <p:nvPr/>
        </p:nvSpPr>
        <p:spPr>
          <a:xfrm rot="-180000">
            <a:off x="16078200" y="5276850"/>
            <a:ext cx="298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spc="-200">
                <a:solidFill>
                  <a:srgbClr val="000000"/>
                </a:solidFill>
                <a:ea typeface="Gong Gothic Medium"/>
              </a:rPr>
              <a:t>케이블카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26431104-FE2A-ED1D-5D84-1A8C36C8B233}"/>
              </a:ext>
            </a:extLst>
          </p:cNvPr>
          <p:cNvSpPr txBox="1"/>
          <p:nvPr/>
        </p:nvSpPr>
        <p:spPr>
          <a:xfrm rot="5220000">
            <a:off x="3276600" y="376555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spc="-200">
                <a:solidFill>
                  <a:srgbClr val="000000"/>
                </a:solidFill>
                <a:ea typeface="Gong Gothic Medium"/>
              </a:rPr>
              <a:t>출발</a:t>
            </a:r>
            <a:r>
              <a:rPr lang="en-US" sz="4000" b="0" i="1" u="none" strike="noStrike" spc="-200">
                <a:solidFill>
                  <a:srgbClr val="000000"/>
                </a:solidFill>
                <a:latin typeface="Gong Gothic Medium"/>
              </a:rPr>
              <a:t>!</a:t>
            </a:r>
          </a:p>
        </p:txBody>
      </p:sp>
      <p:pic>
        <p:nvPicPr>
          <p:cNvPr id="35" name="Picture 35">
            <a:extLst>
              <a:ext uri="{FF2B5EF4-FFF2-40B4-BE49-F238E27FC236}">
                <a16:creationId xmlns:a16="http://schemas.microsoft.com/office/drawing/2014/main" id="{1612F8E8-474C-E7E1-8C06-9F3F30AD5481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90000"/>
          </a:blip>
          <a:stretch>
            <a:fillRect/>
          </a:stretch>
        </p:blipFill>
        <p:spPr>
          <a:xfrm>
            <a:off x="-279400" y="6350"/>
            <a:ext cx="18643600" cy="10731500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id="{DC6E1AA2-AF70-D061-6FE4-3BDBCFCB7BA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1080000">
            <a:off x="927100" y="6661150"/>
            <a:ext cx="3149600" cy="3149600"/>
          </a:xfrm>
          <a:prstGeom prst="rect">
            <a:avLst/>
          </a:prstGeom>
          <a:effectLst>
            <a:outerShdw blurRad="12326" dist="169431" dir="1080000">
              <a:srgbClr val="000000">
                <a:alpha val="22000"/>
              </a:srgbClr>
            </a:outerShdw>
          </a:effectLst>
        </p:spPr>
      </p:pic>
      <p:grpSp>
        <p:nvGrpSpPr>
          <p:cNvPr id="37" name="Group 37">
            <a:extLst>
              <a:ext uri="{FF2B5EF4-FFF2-40B4-BE49-F238E27FC236}">
                <a16:creationId xmlns:a16="http://schemas.microsoft.com/office/drawing/2014/main" id="{52D8B62D-01CA-AB1B-8F3F-1B76DD705DA2}"/>
              </a:ext>
            </a:extLst>
          </p:cNvPr>
          <p:cNvGrpSpPr/>
          <p:nvPr/>
        </p:nvGrpSpPr>
        <p:grpSpPr>
          <a:xfrm>
            <a:off x="2147483647" y="-2147477298"/>
            <a:ext cx="2147483647" cy="2147483647"/>
            <a:chOff x="2147483647" y="-2147477298"/>
            <a:chExt cx="2147483647" cy="2147483647"/>
          </a:xfrm>
        </p:grpSpPr>
      </p:grpSp>
      <p:pic>
        <p:nvPicPr>
          <p:cNvPr id="38" name="Picture 38">
            <a:extLst>
              <a:ext uri="{FF2B5EF4-FFF2-40B4-BE49-F238E27FC236}">
                <a16:creationId xmlns:a16="http://schemas.microsoft.com/office/drawing/2014/main" id="{21CDD185-43EF-9985-A78F-E9D063B2938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7880000">
            <a:off x="12649200" y="-3625850"/>
            <a:ext cx="3060700" cy="7480300"/>
          </a:xfrm>
          <a:prstGeom prst="rect">
            <a:avLst/>
          </a:prstGeom>
          <a:effectLst>
            <a:outerShdw blurRad="11698" dist="141480" dir="6300000">
              <a:srgbClr val="000000">
                <a:alpha val="39000"/>
              </a:srgbClr>
            </a:outerShdw>
          </a:effectLst>
        </p:spPr>
      </p:pic>
      <p:pic>
        <p:nvPicPr>
          <p:cNvPr id="39" name="Picture 39">
            <a:extLst>
              <a:ext uri="{FF2B5EF4-FFF2-40B4-BE49-F238E27FC236}">
                <a16:creationId xmlns:a16="http://schemas.microsoft.com/office/drawing/2014/main" id="{746BE087-4249-4FA6-FE7E-E89453B465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3720000">
            <a:off x="13766800" y="-1111250"/>
            <a:ext cx="1676400" cy="2921000"/>
          </a:xfrm>
          <a:prstGeom prst="rect">
            <a:avLst/>
          </a:prstGeom>
        </p:spPr>
      </p:pic>
      <p:sp>
        <p:nvSpPr>
          <p:cNvPr id="40" name="TextBox 40">
            <a:extLst>
              <a:ext uri="{FF2B5EF4-FFF2-40B4-BE49-F238E27FC236}">
                <a16:creationId xmlns:a16="http://schemas.microsoft.com/office/drawing/2014/main" id="{42AF852D-43C6-E0D0-14CA-64D562669E94}"/>
              </a:ext>
            </a:extLst>
          </p:cNvPr>
          <p:cNvSpPr txBox="1"/>
          <p:nvPr/>
        </p:nvSpPr>
        <p:spPr>
          <a:xfrm rot="-3720000">
            <a:off x="10972800" y="-1581150"/>
            <a:ext cx="27305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210 Santorini Bold"/>
              </a:rPr>
              <a:t>GOLDEN</a:t>
            </a:r>
          </a:p>
          <a:p>
            <a:pPr lvl="0" algn="ctr">
              <a:lnSpc>
                <a:spcPct val="1328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210 Santorini Bold"/>
              </a:rPr>
              <a:t>KEY</a:t>
            </a: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015F5202-D237-73AB-6476-3DCE522F13E5}"/>
              </a:ext>
            </a:extLst>
          </p:cNvPr>
          <p:cNvSpPr txBox="1"/>
          <p:nvPr/>
        </p:nvSpPr>
        <p:spPr>
          <a:xfrm rot="-3720000">
            <a:off x="15100300" y="1047750"/>
            <a:ext cx="2717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3000" b="0" i="0" u="none" strike="noStrike" spc="100">
                <a:solidFill>
                  <a:srgbClr val="000000"/>
                </a:solidFill>
                <a:latin typeface="210 Santorini Bold"/>
              </a:rPr>
              <a:t>CHANCE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6E7B1658-C68E-F786-9578-C514CD6C6F05}"/>
              </a:ext>
            </a:extLst>
          </p:cNvPr>
          <p:cNvSpPr txBox="1"/>
          <p:nvPr/>
        </p:nvSpPr>
        <p:spPr>
          <a:xfrm>
            <a:off x="5791200" y="9391650"/>
            <a:ext cx="6845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CCE3C9"/>
                </a:solidFill>
                <a:latin typeface="Gong Gothic Light"/>
              </a:rPr>
              <a:t>2021145021 </a:t>
            </a:r>
            <a:r>
              <a:rPr lang="ko-KR" sz="2400" b="0" i="0" u="none" strike="noStrike">
                <a:solidFill>
                  <a:srgbClr val="CCE3C9"/>
                </a:solidFill>
                <a:ea typeface="Gong Gothic Light"/>
              </a:rPr>
              <a:t>김지원</a:t>
            </a:r>
            <a:r>
              <a:rPr lang="en-US" sz="2400" b="0" i="0" u="none" strike="noStrike">
                <a:solidFill>
                  <a:srgbClr val="CCE3C9"/>
                </a:solidFill>
                <a:latin typeface="Gong Gothic Light"/>
              </a:rPr>
              <a:t>  I   IOS </a:t>
            </a:r>
            <a:r>
              <a:rPr lang="ko-KR" sz="2400" b="0" i="0" u="none" strike="noStrike">
                <a:solidFill>
                  <a:srgbClr val="CCE3C9"/>
                </a:solidFill>
                <a:ea typeface="Gong Gothic Light"/>
              </a:rPr>
              <a:t>프로그래밍</a:t>
            </a:r>
            <a:r>
              <a:rPr lang="en-US" sz="2400" b="0" i="0" u="none" strike="noStrike">
                <a:solidFill>
                  <a:srgbClr val="CCE3C9"/>
                </a:solidFill>
                <a:latin typeface="Gong Gothic Light"/>
              </a:rPr>
              <a:t> </a:t>
            </a:r>
            <a:r>
              <a:rPr lang="ko-KR" sz="2400" b="0" i="0" u="none" strike="noStrike">
                <a:solidFill>
                  <a:srgbClr val="CCE3C9"/>
                </a:solidFill>
                <a:ea typeface="Gong Gothic Light"/>
              </a:rPr>
              <a:t>최종</a:t>
            </a:r>
          </a:p>
        </p:txBody>
      </p:sp>
      <p:pic>
        <p:nvPicPr>
          <p:cNvPr id="43" name="Picture 43">
            <a:extLst>
              <a:ext uri="{FF2B5EF4-FFF2-40B4-BE49-F238E27FC236}">
                <a16:creationId xmlns:a16="http://schemas.microsoft.com/office/drawing/2014/main" id="{655CAD98-2F2D-74A1-CE21-0844D81A36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" y="-42038"/>
            <a:ext cx="26162000" cy="15201900"/>
          </a:xfrm>
          <a:prstGeom prst="rect">
            <a:avLst/>
          </a:prstGeom>
        </p:spPr>
      </p:pic>
      <p:pic>
        <p:nvPicPr>
          <p:cNvPr id="44" name="Picture 44">
            <a:extLst>
              <a:ext uri="{FF2B5EF4-FFF2-40B4-BE49-F238E27FC236}">
                <a16:creationId xmlns:a16="http://schemas.microsoft.com/office/drawing/2014/main" id="{814CE9DD-DB01-6242-6AF4-9A1DA94FABC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88000" y="5848350"/>
            <a:ext cx="7264400" cy="1193800"/>
          </a:xfrm>
          <a:prstGeom prst="rect">
            <a:avLst/>
          </a:prstGeom>
          <a:effectLst>
            <a:outerShdw dist="73765" dir="3000000">
              <a:srgbClr val="102153">
                <a:alpha val="100000"/>
              </a:srgbClr>
            </a:outerShdw>
          </a:effectLst>
        </p:spPr>
      </p:pic>
      <p:pic>
        <p:nvPicPr>
          <p:cNvPr id="45" name="Picture 45">
            <a:extLst>
              <a:ext uri="{FF2B5EF4-FFF2-40B4-BE49-F238E27FC236}">
                <a16:creationId xmlns:a16="http://schemas.microsoft.com/office/drawing/2014/main" id="{E5F339B9-98E9-494A-4459-76397BFD833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80000">
            <a:off x="14084300" y="2990850"/>
            <a:ext cx="863600" cy="863600"/>
          </a:xfrm>
          <a:prstGeom prst="rect">
            <a:avLst/>
          </a:prstGeom>
        </p:spPr>
      </p:pic>
      <p:pic>
        <p:nvPicPr>
          <p:cNvPr id="46" name="Picture 46">
            <a:extLst>
              <a:ext uri="{FF2B5EF4-FFF2-40B4-BE49-F238E27FC236}">
                <a16:creationId xmlns:a16="http://schemas.microsoft.com/office/drawing/2014/main" id="{912F14A2-2524-81DA-8020-D9228D989E1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0700" y="3105150"/>
            <a:ext cx="3086100" cy="2921000"/>
          </a:xfrm>
          <a:prstGeom prst="rect">
            <a:avLst/>
          </a:prstGeom>
        </p:spPr>
      </p:pic>
      <p:sp>
        <p:nvSpPr>
          <p:cNvPr id="47" name="TextBox 47">
            <a:extLst>
              <a:ext uri="{FF2B5EF4-FFF2-40B4-BE49-F238E27FC236}">
                <a16:creationId xmlns:a16="http://schemas.microsoft.com/office/drawing/2014/main" id="{13A8F245-1460-E8BF-14D0-1A7DDD8BCDAA}"/>
              </a:ext>
            </a:extLst>
          </p:cNvPr>
          <p:cNvSpPr txBox="1"/>
          <p:nvPr/>
        </p:nvSpPr>
        <p:spPr>
          <a:xfrm>
            <a:off x="5981700" y="6000750"/>
            <a:ext cx="64770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5200" b="0" i="0" u="none" strike="noStrike">
                <a:solidFill>
                  <a:srgbClr val="FCDD1A"/>
                </a:solidFill>
                <a:latin typeface="Gong Gothic Medium"/>
              </a:rPr>
              <a:t>P</a:t>
            </a:r>
            <a:r>
              <a:rPr lang="ko-KR" sz="5200" b="0" i="0" u="none" strike="noStrike">
                <a:solidFill>
                  <a:srgbClr val="FCDD1A"/>
                </a:solidFill>
                <a:ea typeface="Gong Gothic Medium"/>
              </a:rPr>
              <a:t>들을</a:t>
            </a:r>
            <a:r>
              <a:rPr lang="en-US" sz="5200" b="0" i="0" u="none" strike="noStrike">
                <a:solidFill>
                  <a:srgbClr val="FCDD1A"/>
                </a:solidFill>
                <a:latin typeface="Gong Gothic Medium"/>
              </a:rPr>
              <a:t> </a:t>
            </a:r>
            <a:r>
              <a:rPr lang="ko-KR" sz="5200" b="0" i="0" u="none" strike="noStrike">
                <a:solidFill>
                  <a:srgbClr val="FCDD1A"/>
                </a:solidFill>
                <a:ea typeface="Gong Gothic Medium"/>
              </a:rPr>
              <a:t>위한</a:t>
            </a:r>
            <a:r>
              <a:rPr lang="en-US" sz="5200" b="0" i="0" u="none" strike="noStrike">
                <a:solidFill>
                  <a:srgbClr val="FCDD1A"/>
                </a:solidFill>
                <a:latin typeface="Gong Gothic Medium"/>
              </a:rPr>
              <a:t> </a:t>
            </a:r>
            <a:r>
              <a:rPr lang="ko-KR" sz="5200" b="0" i="0" u="none" strike="noStrike">
                <a:solidFill>
                  <a:srgbClr val="FCDD1A"/>
                </a:solidFill>
                <a:ea typeface="Gong Gothic Medium"/>
              </a:rPr>
              <a:t>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961603-BF19-65D2-C94E-FC6F9E8A264E}"/>
              </a:ext>
            </a:extLst>
          </p:cNvPr>
          <p:cNvSpPr txBox="1"/>
          <p:nvPr/>
        </p:nvSpPr>
        <p:spPr>
          <a:xfrm>
            <a:off x="1371600" y="1191736"/>
            <a:ext cx="13857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tx2">
                    <a:lumMod val="7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주제 </a:t>
            </a:r>
            <a:r>
              <a:rPr lang="en-US" altLang="ko-KR" sz="7200" dirty="0">
                <a:solidFill>
                  <a:schemeClr val="tx2">
                    <a:lumMod val="7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: AI</a:t>
            </a:r>
            <a:r>
              <a:rPr lang="ko-KR" altLang="en-US" sz="7200" dirty="0">
                <a:solidFill>
                  <a:schemeClr val="tx2">
                    <a:lumMod val="7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를</a:t>
            </a:r>
            <a:r>
              <a:rPr lang="en-US" altLang="ko-KR" sz="7200" dirty="0">
                <a:solidFill>
                  <a:schemeClr val="tx2">
                    <a:lumMod val="7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 </a:t>
            </a:r>
            <a:r>
              <a:rPr lang="ko-KR" altLang="en-US" sz="7200" dirty="0">
                <a:solidFill>
                  <a:schemeClr val="tx2">
                    <a:lumMod val="7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활용한</a:t>
            </a:r>
            <a:r>
              <a:rPr lang="en-US" altLang="ko-KR" sz="7200" dirty="0">
                <a:solidFill>
                  <a:schemeClr val="tx2">
                    <a:lumMod val="7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 </a:t>
            </a:r>
            <a:r>
              <a:rPr lang="ko-KR" altLang="en-US" sz="7200" dirty="0">
                <a:solidFill>
                  <a:schemeClr val="tx2">
                    <a:lumMod val="7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장소</a:t>
            </a:r>
            <a:r>
              <a:rPr lang="en-US" altLang="ko-KR" sz="7200" dirty="0">
                <a:solidFill>
                  <a:schemeClr val="tx2">
                    <a:lumMod val="7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 </a:t>
            </a:r>
            <a:r>
              <a:rPr lang="ko-KR" altLang="en-US" sz="7200" dirty="0">
                <a:solidFill>
                  <a:schemeClr val="tx2">
                    <a:lumMod val="7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추천</a:t>
            </a:r>
            <a:r>
              <a:rPr lang="en-US" altLang="ko-KR" sz="7200" dirty="0">
                <a:solidFill>
                  <a:schemeClr val="tx2">
                    <a:lumMod val="7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 </a:t>
            </a:r>
            <a:r>
              <a:rPr lang="ko-KR" altLang="en-US" sz="7200" dirty="0">
                <a:solidFill>
                  <a:schemeClr val="tx2">
                    <a:lumMod val="7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앱</a:t>
            </a:r>
          </a:p>
        </p:txBody>
      </p:sp>
    </p:spTree>
    <p:extLst>
      <p:ext uri="{BB962C8B-B14F-4D97-AF65-F5344CB8AC3E}">
        <p14:creationId xmlns:p14="http://schemas.microsoft.com/office/powerpoint/2010/main" val="319546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80000">
            <a:off x="571500" y="-723900"/>
            <a:ext cx="18173700" cy="10210800"/>
          </a:xfrm>
          <a:prstGeom prst="rect">
            <a:avLst/>
          </a:prstGeom>
          <a:effectLst>
            <a:outerShdw blurRad="129701" dist="235549" dir="2760000">
              <a:srgbClr val="000000">
                <a:alpha val="39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1780000">
            <a:off x="647700" y="2971800"/>
            <a:ext cx="4559300" cy="693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1780000">
            <a:off x="5143500" y="2743008"/>
            <a:ext cx="4559300" cy="693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1780000">
            <a:off x="9626600" y="2501900"/>
            <a:ext cx="4559300" cy="6934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1780000">
            <a:off x="14122398" y="2267705"/>
            <a:ext cx="4559300" cy="6934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1780000">
            <a:off x="355600" y="-1003300"/>
            <a:ext cx="4559300" cy="410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1780000">
            <a:off x="4784378" y="-821955"/>
            <a:ext cx="14084300" cy="3644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1780000">
            <a:off x="495300" y="3060700"/>
            <a:ext cx="45593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1780000">
            <a:off x="4991100" y="2819400"/>
            <a:ext cx="45593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1780000">
            <a:off x="9486900" y="2590800"/>
            <a:ext cx="45593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1780000">
            <a:off x="13982700" y="2349500"/>
            <a:ext cx="4559300" cy="1282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620000">
            <a:off x="1168400" y="-952500"/>
            <a:ext cx="3035300" cy="3771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620000">
            <a:off x="1333500" y="-800100"/>
            <a:ext cx="2679700" cy="2616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80000">
            <a:off x="622300" y="-406400"/>
            <a:ext cx="4711700" cy="2832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42960000">
            <a:off x="6934200" y="304800"/>
            <a:ext cx="5600700" cy="2298700"/>
          </a:xfrm>
          <a:prstGeom prst="rect">
            <a:avLst/>
          </a:prstGeom>
          <a:effectLst>
            <a:outerShdw blurRad="6604" dist="70867" dir="2340000">
              <a:srgbClr val="000000">
                <a:alpha val="39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42960000">
            <a:off x="7099300" y="469900"/>
            <a:ext cx="5270500" cy="1981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200000">
            <a:off x="609600" y="1219200"/>
            <a:ext cx="1473200" cy="1473200"/>
          </a:xfrm>
          <a:prstGeom prst="rect">
            <a:avLst/>
          </a:prstGeom>
          <a:effectLst>
            <a:outerShdw blurRad="8140" dist="158992" dir="20400000">
              <a:srgbClr val="000000">
                <a:alpha val="2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5120000">
            <a:off x="13804900" y="1143000"/>
            <a:ext cx="1473200" cy="1473200"/>
          </a:xfrm>
          <a:prstGeom prst="rect">
            <a:avLst/>
          </a:prstGeom>
          <a:effectLst>
            <a:outerShdw blurRad="8140" dist="158992" dir="6480000">
              <a:srgbClr val="000000">
                <a:alpha val="2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180000">
            <a:off x="1682749" y="4983832"/>
            <a:ext cx="2197100" cy="2146300"/>
          </a:xfrm>
          <a:prstGeom prst="rect">
            <a:avLst/>
          </a:prstGeom>
          <a:effectLst>
            <a:outerShdw blurRad="45624" dist="197571" dir="2700000">
              <a:srgbClr val="000000">
                <a:alpha val="50000"/>
              </a:srgbClr>
            </a:outerShdw>
          </a:effectLst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25"/>
          <p:cNvSpPr txBox="1"/>
          <p:nvPr/>
        </p:nvSpPr>
        <p:spPr>
          <a:xfrm rot="-21780000">
            <a:off x="14325600" y="2667000"/>
            <a:ext cx="3886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500" dirty="0" err="1">
                <a:solidFill>
                  <a:srgbClr val="000000"/>
                </a:solidFill>
                <a:latin typeface="210 Santorini Regular"/>
              </a:rPr>
              <a:t>MapKit</a:t>
            </a:r>
            <a:endParaRPr lang="en-US" sz="3500" b="0" i="0" u="none" strike="noStrike" dirty="0">
              <a:solidFill>
                <a:srgbClr val="000000"/>
              </a:solidFill>
              <a:latin typeface="210 Santorini Regular"/>
            </a:endParaRPr>
          </a:p>
        </p:txBody>
      </p:sp>
      <p:sp>
        <p:nvSpPr>
          <p:cNvPr id="27" name="TextBox 27"/>
          <p:cNvSpPr txBox="1"/>
          <p:nvPr/>
        </p:nvSpPr>
        <p:spPr>
          <a:xfrm rot="-21780000">
            <a:off x="14683475" y="6930728"/>
            <a:ext cx="36449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Apple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내장 지도</a:t>
            </a:r>
            <a:endParaRPr lang="ko-KR" sz="4000" b="0" i="0" u="none" strike="noStrike" dirty="0">
              <a:solidFill>
                <a:srgbClr val="000000"/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 rot="-21780000">
            <a:off x="14770100" y="8293100"/>
            <a:ext cx="3581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500" b="0" i="0" u="none" strike="noStrike" dirty="0">
              <a:solidFill>
                <a:srgbClr val="0172BE"/>
              </a:solidFill>
              <a:latin typeface="Gong Gothic Medium"/>
            </a:endParaRPr>
          </a:p>
        </p:txBody>
      </p:sp>
      <p:sp>
        <p:nvSpPr>
          <p:cNvPr id="29" name="TextBox 29"/>
          <p:cNvSpPr txBox="1"/>
          <p:nvPr/>
        </p:nvSpPr>
        <p:spPr>
          <a:xfrm rot="-21780000">
            <a:off x="14719300" y="7442200"/>
            <a:ext cx="3594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3000" b="0" i="0" u="none" strike="noStrike" dirty="0">
              <a:solidFill>
                <a:srgbClr val="000000"/>
              </a:solidFill>
              <a:ea typeface="Gong Gothic Light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 rot="-21780000">
            <a:off x="9829800" y="2908300"/>
            <a:ext cx="3886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210 Santorini Regular"/>
              </a:rPr>
              <a:t>Firebase</a:t>
            </a:r>
          </a:p>
        </p:txBody>
      </p:sp>
      <p:sp>
        <p:nvSpPr>
          <p:cNvPr id="33" name="TextBox 33"/>
          <p:cNvSpPr txBox="1"/>
          <p:nvPr/>
        </p:nvSpPr>
        <p:spPr>
          <a:xfrm rot="-21780000">
            <a:off x="10160000" y="7219567"/>
            <a:ext cx="36449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200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Database</a:t>
            </a:r>
            <a:endParaRPr lang="ko-KR" sz="4200" b="0" i="0" u="none" strike="noStrike" dirty="0">
              <a:solidFill>
                <a:srgbClr val="000000"/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 rot="-21780000">
            <a:off x="10274300" y="8521700"/>
            <a:ext cx="3581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500" b="0" i="0" u="none" strike="noStrike" dirty="0">
              <a:solidFill>
                <a:srgbClr val="0172BE"/>
              </a:solidFill>
              <a:latin typeface="Gong Gothic Medium"/>
            </a:endParaRPr>
          </a:p>
        </p:txBody>
      </p:sp>
      <p:sp>
        <p:nvSpPr>
          <p:cNvPr id="35" name="TextBox 35"/>
          <p:cNvSpPr txBox="1"/>
          <p:nvPr/>
        </p:nvSpPr>
        <p:spPr>
          <a:xfrm rot="-21780000">
            <a:off x="10223500" y="7670800"/>
            <a:ext cx="3594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3000" b="0" i="0" u="none" strike="noStrike" dirty="0">
              <a:solidFill>
                <a:srgbClr val="000000"/>
              </a:solidFill>
              <a:ea typeface="Gong Gothic Light"/>
            </a:endParaRP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7" name="TextBox 37"/>
          <p:cNvSpPr txBox="1"/>
          <p:nvPr/>
        </p:nvSpPr>
        <p:spPr>
          <a:xfrm rot="-21780000">
            <a:off x="5334000" y="3149600"/>
            <a:ext cx="3886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210 Santorini Regular"/>
              </a:rPr>
              <a:t>OPEN AI API</a:t>
            </a:r>
          </a:p>
        </p:txBody>
      </p:sp>
      <p:sp>
        <p:nvSpPr>
          <p:cNvPr id="39" name="TextBox 39"/>
          <p:cNvSpPr txBox="1"/>
          <p:nvPr/>
        </p:nvSpPr>
        <p:spPr>
          <a:xfrm rot="-21780000">
            <a:off x="5707067" y="7493893"/>
            <a:ext cx="36449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200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  <a:cs typeface="ADLaM Display" panose="020F0502020204030204" pitchFamily="2" charset="0"/>
              </a:rPr>
              <a:t>Chat </a:t>
            </a:r>
            <a:r>
              <a:rPr lang="en-US" altLang="ko-KR" sz="4200" dirty="0" err="1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  <a:cs typeface="ADLaM Display" panose="020F0502020204030204" pitchFamily="2" charset="0"/>
              </a:rPr>
              <a:t>gpt</a:t>
            </a:r>
            <a:endParaRPr lang="ko-KR" sz="4200" b="0" i="0" u="none" strike="noStrike" dirty="0">
              <a:solidFill>
                <a:srgbClr val="000000"/>
              </a:solidFill>
              <a:latin typeface="Gong Gothic Medium" panose="020B0604020202020204" charset="-127"/>
              <a:ea typeface="Gong Gothic Medium" panose="020B0604020202020204" charset="-127"/>
              <a:cs typeface="ADLaM Display" panose="020F0502020204030204" pitchFamily="2" charset="0"/>
            </a:endParaRPr>
          </a:p>
        </p:txBody>
      </p:sp>
      <p:sp>
        <p:nvSpPr>
          <p:cNvPr id="40" name="TextBox 40"/>
          <p:cNvSpPr txBox="1"/>
          <p:nvPr/>
        </p:nvSpPr>
        <p:spPr>
          <a:xfrm rot="-21780000">
            <a:off x="5778500" y="8763000"/>
            <a:ext cx="3581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500" b="0" i="0" u="none" strike="noStrike" dirty="0">
              <a:solidFill>
                <a:srgbClr val="0172BE"/>
              </a:solidFill>
              <a:latin typeface="Gong Gothic Medium"/>
            </a:endParaRPr>
          </a:p>
        </p:txBody>
      </p:sp>
      <p:sp>
        <p:nvSpPr>
          <p:cNvPr id="41" name="TextBox 41"/>
          <p:cNvSpPr txBox="1"/>
          <p:nvPr/>
        </p:nvSpPr>
        <p:spPr>
          <a:xfrm rot="-21780000">
            <a:off x="5727700" y="7912100"/>
            <a:ext cx="3594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3000" b="0" i="0" u="none" strike="noStrike" dirty="0">
              <a:solidFill>
                <a:srgbClr val="000000"/>
              </a:solidFill>
              <a:ea typeface="Gong Gothic Light"/>
            </a:endParaRPr>
          </a:p>
        </p:txBody>
      </p:sp>
      <p:sp>
        <p:nvSpPr>
          <p:cNvPr id="42" name="TextBox 42"/>
          <p:cNvSpPr txBox="1"/>
          <p:nvPr/>
        </p:nvSpPr>
        <p:spPr>
          <a:xfrm rot="-21780000">
            <a:off x="838200" y="3378200"/>
            <a:ext cx="3886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210 Santorini Regular"/>
              </a:rPr>
              <a:t>X CODE</a:t>
            </a:r>
          </a:p>
        </p:txBody>
      </p:sp>
      <p:sp>
        <p:nvSpPr>
          <p:cNvPr id="43" name="TextBox 43"/>
          <p:cNvSpPr txBox="1"/>
          <p:nvPr/>
        </p:nvSpPr>
        <p:spPr>
          <a:xfrm rot="-21780000">
            <a:off x="1168400" y="7747000"/>
            <a:ext cx="36449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000000"/>
                </a:solidFill>
                <a:latin typeface="Gong Gothic Medium"/>
              </a:rPr>
              <a:t>storyboard</a:t>
            </a:r>
          </a:p>
        </p:txBody>
      </p:sp>
      <p:sp>
        <p:nvSpPr>
          <p:cNvPr id="44" name="TextBox 44"/>
          <p:cNvSpPr txBox="1"/>
          <p:nvPr/>
        </p:nvSpPr>
        <p:spPr>
          <a:xfrm rot="360000">
            <a:off x="7874000" y="1092200"/>
            <a:ext cx="36068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300" b="0" i="0" u="none" strike="noStrike">
                <a:solidFill>
                  <a:srgbClr val="000000"/>
                </a:solidFill>
                <a:latin typeface="Gong Gothic Medium"/>
              </a:rPr>
              <a:t># </a:t>
            </a:r>
            <a:r>
              <a:rPr lang="ko-KR" sz="4300" b="0" i="0" u="none" strike="noStrike">
                <a:solidFill>
                  <a:srgbClr val="000000"/>
                </a:solidFill>
                <a:ea typeface="Gong Gothic Medium"/>
              </a:rPr>
              <a:t>개발</a:t>
            </a:r>
            <a:r>
              <a:rPr lang="en-US" sz="4300" b="0" i="0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4300" b="0" i="0" u="none" strike="noStrike">
                <a:solidFill>
                  <a:srgbClr val="000000"/>
                </a:solidFill>
                <a:ea typeface="Gong Gothic Medium"/>
              </a:rPr>
              <a:t>환경</a:t>
            </a:r>
          </a:p>
        </p:txBody>
      </p:sp>
      <p:sp>
        <p:nvSpPr>
          <p:cNvPr id="46" name="AutoShape 4" descr="챗지피티에 대한 이미지 결과">
            <a:extLst>
              <a:ext uri="{FF2B5EF4-FFF2-40B4-BE49-F238E27FC236}">
                <a16:creationId xmlns:a16="http://schemas.microsoft.com/office/drawing/2014/main" id="{9C0F3157-CC7D-4D70-B050-070BD6CC9C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AutoShape 6" descr="챗지피티에 대한 이미지 결과">
            <a:extLst>
              <a:ext uri="{FF2B5EF4-FFF2-40B4-BE49-F238E27FC236}">
                <a16:creationId xmlns:a16="http://schemas.microsoft.com/office/drawing/2014/main" id="{A0671FA2-8E5F-F848-C1A3-5536054245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64278" y="535024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9" name="그림 48" descr="폰트, 로고, 상징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4C55AB-3CC8-50DD-1477-13426E0122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9616">
            <a:off x="6098059" y="4599134"/>
            <a:ext cx="2640580" cy="2381276"/>
          </a:xfrm>
          <a:prstGeom prst="rect">
            <a:avLst/>
          </a:prstGeom>
        </p:spPr>
      </p:pic>
      <p:pic>
        <p:nvPicPr>
          <p:cNvPr id="53" name="그림 52" descr="로고, 그래픽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CF626A-BBC6-6904-2AC0-AE9BD8B8A41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9433">
            <a:off x="10670573" y="4234665"/>
            <a:ext cx="2484052" cy="253595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F592107-5BC1-0125-61EE-9E716C2D81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5844">
            <a:off x="15314332" y="4088225"/>
            <a:ext cx="2059035" cy="21847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11569700" y="825500"/>
            <a:ext cx="6032500" cy="8978900"/>
          </a:xfrm>
          <a:prstGeom prst="rect">
            <a:avLst/>
          </a:prstGeom>
          <a:effectLst>
            <a:outerShdw blurRad="45396" dist="139353" dir="2460000">
              <a:srgbClr val="000000">
                <a:alpha val="3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660400"/>
            <a:ext cx="10299700" cy="8978900"/>
          </a:xfrm>
          <a:prstGeom prst="rect">
            <a:avLst/>
          </a:prstGeom>
          <a:effectLst>
            <a:outerShdw blurRad="100223" dist="207059" dir="2580000">
              <a:srgbClr val="000000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0" y="660400"/>
            <a:ext cx="6032500" cy="897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6700" y="1981200"/>
            <a:ext cx="56134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914400"/>
            <a:ext cx="5562600" cy="9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1981200"/>
            <a:ext cx="98044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" y="914400"/>
            <a:ext cx="97409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25000"/>
          </a:blip>
          <a:stretch>
            <a:fillRect/>
          </a:stretch>
        </p:blipFill>
        <p:spPr>
          <a:xfrm>
            <a:off x="11887200" y="4762500"/>
            <a:ext cx="5295900" cy="445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23700" y="4483100"/>
            <a:ext cx="53594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242800" y="7747000"/>
            <a:ext cx="44450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A5359"/>
              </a:buClr>
              <a:buFont typeface="Arial"/>
              <a:buChar char="●"/>
            </a:pPr>
            <a:endParaRPr lang="ko-KR" sz="2200" b="0" i="0" u="none" strike="noStrike" dirty="0">
              <a:solidFill>
                <a:srgbClr val="4A5359"/>
              </a:solidFill>
              <a:ea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166600" y="4749800"/>
            <a:ext cx="4686300" cy="447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ctr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실행 시 첫 화면으로 로그인 화면</a:t>
            </a:r>
            <a:endParaRPr lang="en-US" altLang="ko-KR" sz="2400" spc="-100" dirty="0">
              <a:solidFill>
                <a:schemeClr val="tx1">
                  <a:lumMod val="75000"/>
                  <a:lumOff val="25000"/>
                </a:schemeClr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  <a:p>
            <a:pPr marL="342900" lvl="0" indent="-342900" algn="ctr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회원가입 후 로그인 화면으로 돌아가기</a:t>
            </a:r>
            <a:endParaRPr lang="en-US" altLang="ko-KR" sz="2400" b="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  <a:p>
            <a:pPr marL="342900" lvl="0" indent="-342900" algn="ctr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이메일 및 비번 틀렸을 시 다시 시도</a:t>
            </a:r>
            <a:endParaRPr lang="en-US" altLang="ko-KR" sz="2400" spc="-100" dirty="0">
              <a:solidFill>
                <a:schemeClr val="tx1">
                  <a:lumMod val="75000"/>
                  <a:lumOff val="25000"/>
                </a:schemeClr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  <a:p>
            <a:pPr marL="342900" lvl="0" indent="-342900" algn="ctr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로그인 성공 시 다음 화면으로 진입</a:t>
            </a:r>
            <a:endParaRPr lang="en-US" sz="2400" b="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785600" y="2425700"/>
            <a:ext cx="54483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1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Firebase</a:t>
            </a:r>
            <a:r>
              <a:rPr lang="ko-KR" altLang="en-US" sz="3600" b="1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를 활용하지 못한</a:t>
            </a:r>
            <a:endParaRPr lang="en-US" altLang="ko-KR" sz="3600" b="1" dirty="0">
              <a:solidFill>
                <a:srgbClr val="000000"/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3600" b="1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이메일 로그인</a:t>
            </a:r>
            <a:r>
              <a:rPr lang="en-US" altLang="ko-KR" sz="3600" b="1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,</a:t>
            </a:r>
            <a:r>
              <a:rPr lang="ko-KR" altLang="en-US" sz="3600" b="1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회원가입 기능</a:t>
            </a:r>
            <a:endParaRPr lang="en-US" sz="3600" b="1" u="none" strike="noStrike" dirty="0">
              <a:solidFill>
                <a:srgbClr val="000000"/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331700" y="1028700"/>
            <a:ext cx="4356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0000"/>
                </a:solidFill>
                <a:ea typeface="Gong Gothic Medium"/>
              </a:rPr>
              <a:t>로그인 </a:t>
            </a:r>
            <a:r>
              <a:rPr lang="en-US" altLang="ko-KR" sz="4200" dirty="0">
                <a:solidFill>
                  <a:srgbClr val="000000"/>
                </a:solidFill>
                <a:ea typeface="Gong Gothic Medium"/>
              </a:rPr>
              <a:t>/</a:t>
            </a:r>
            <a:r>
              <a:rPr lang="ko-KR" altLang="en-US" sz="4200" dirty="0">
                <a:solidFill>
                  <a:srgbClr val="000000"/>
                </a:solidFill>
                <a:ea typeface="Gong Gothic Medium"/>
              </a:rPr>
              <a:t> 회원가입</a:t>
            </a:r>
            <a:endParaRPr lang="ko-KR" sz="4200" b="0" i="0" u="none" strike="noStrike" dirty="0">
              <a:solidFill>
                <a:srgbClr val="000000"/>
              </a:solidFill>
              <a:ea typeface="Gong Gothic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108200" y="1028700"/>
            <a:ext cx="7594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#</a:t>
            </a:r>
            <a:r>
              <a:rPr lang="ko-KR" altLang="en-US" sz="42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구현 화면</a:t>
            </a:r>
            <a:endParaRPr lang="ko-KR" sz="4200" b="0" i="0" u="none" strike="noStrike" dirty="0">
              <a:solidFill>
                <a:srgbClr val="000000"/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</p:txBody>
      </p:sp>
      <p:pic>
        <p:nvPicPr>
          <p:cNvPr id="23" name="그림 22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032683-E69F-BEB2-D475-3D42E5924C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08" y="2628900"/>
            <a:ext cx="3017292" cy="6200088"/>
          </a:xfrm>
          <a:prstGeom prst="rect">
            <a:avLst/>
          </a:prstGeom>
        </p:spPr>
      </p:pic>
      <p:pic>
        <p:nvPicPr>
          <p:cNvPr id="25" name="그림 24" descr="텍스트, 휴대 전화, 스크린샷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2D2FCE-AEB0-8793-75E0-AAD22C8AC8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975" y="2609929"/>
            <a:ext cx="2916887" cy="6160666"/>
          </a:xfrm>
          <a:prstGeom prst="rect">
            <a:avLst/>
          </a:prstGeom>
        </p:spPr>
      </p:pic>
      <p:pic>
        <p:nvPicPr>
          <p:cNvPr id="27" name="그림 26" descr="전자제품, 텍스트, 휴대 전화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D5A024-C6E0-900B-70CB-B46CE3FD93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83" y="2674053"/>
            <a:ext cx="3017292" cy="60965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1008B-2607-F5C9-D7DF-A6EF1FF10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D92BEB9-11B8-9E6B-FE15-1EFFD945B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62B9BB3-06ED-419D-9896-BE6A1DB89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11569700" y="825500"/>
            <a:ext cx="6032500" cy="8978900"/>
          </a:xfrm>
          <a:prstGeom prst="rect">
            <a:avLst/>
          </a:prstGeom>
          <a:effectLst>
            <a:outerShdw blurRad="45396" dist="139353" dir="2460000">
              <a:srgbClr val="000000">
                <a:alpha val="3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E471C4D-8708-AA52-EBB3-E46A8CA8B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660400"/>
            <a:ext cx="10299700" cy="8978900"/>
          </a:xfrm>
          <a:prstGeom prst="rect">
            <a:avLst/>
          </a:prstGeom>
          <a:effectLst>
            <a:outerShdw blurRad="100223" dist="207059" dir="2580000">
              <a:srgbClr val="000000">
                <a:alpha val="30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6CB9C58-20E0-C91B-0DDD-A9FF698E0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0" y="660400"/>
            <a:ext cx="6032500" cy="8978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0E1F6C2-B9F0-D4BD-CC1A-76B1C3C84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6700" y="1981200"/>
            <a:ext cx="5613400" cy="381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C1BCE81-E94A-3C5F-404B-266D7736A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914400"/>
            <a:ext cx="5562600" cy="901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326B6F3-9208-1706-C9A1-B4B2E2D20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1981200"/>
            <a:ext cx="9804400" cy="38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A1F33A5-D89C-E4CA-DAD3-F025DF2D1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" y="914400"/>
            <a:ext cx="9740900" cy="901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9B89B50-12A7-7AA9-D2E0-FCDC5FEABA5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5000"/>
          </a:blip>
          <a:stretch>
            <a:fillRect/>
          </a:stretch>
        </p:blipFill>
        <p:spPr>
          <a:xfrm>
            <a:off x="12311404" y="5104650"/>
            <a:ext cx="4602741" cy="387425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4ADF1EE-BDFE-DBCE-22C4-778B3059BE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23700" y="4483100"/>
            <a:ext cx="5359400" cy="381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2034DB45-113A-001E-B53F-8FB858984C15}"/>
              </a:ext>
            </a:extLst>
          </p:cNvPr>
          <p:cNvSpPr txBox="1"/>
          <p:nvPr/>
        </p:nvSpPr>
        <p:spPr>
          <a:xfrm>
            <a:off x="12242800" y="7747000"/>
            <a:ext cx="44450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A5359"/>
              </a:buClr>
              <a:buFont typeface="Arial"/>
              <a:buChar char="●"/>
            </a:pPr>
            <a:endParaRPr lang="ko-KR" sz="2200" b="0" i="0" u="none" strike="noStrike" dirty="0">
              <a:solidFill>
                <a:srgbClr val="4A5359"/>
              </a:solidFill>
              <a:ea typeface="Pretendard Regular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216C79F-E992-42D0-9543-3B59EF137735}"/>
              </a:ext>
            </a:extLst>
          </p:cNvPr>
          <p:cNvSpPr txBox="1"/>
          <p:nvPr/>
        </p:nvSpPr>
        <p:spPr>
          <a:xfrm>
            <a:off x="12166600" y="4749800"/>
            <a:ext cx="4686300" cy="447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ctr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현재 감정 선택 하기</a:t>
            </a:r>
            <a:endParaRPr lang="en-US" altLang="ko-KR" sz="2400" spc="-100" dirty="0">
              <a:solidFill>
                <a:schemeClr val="tx1">
                  <a:lumMod val="75000"/>
                  <a:lumOff val="25000"/>
                </a:schemeClr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  <a:p>
            <a:pPr marL="342900" lvl="0" indent="-342900" algn="ctr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감정 </a:t>
            </a:r>
            <a:r>
              <a:rPr lang="ko-KR" altLang="en-US" sz="24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선택시</a:t>
            </a:r>
            <a:r>
              <a:rPr lang="ko-KR" alt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 선택한 감정 확인</a:t>
            </a:r>
            <a:endParaRPr lang="en-US" altLang="ko-KR" sz="2400" spc="-100" dirty="0">
              <a:solidFill>
                <a:schemeClr val="tx1">
                  <a:lumMod val="75000"/>
                  <a:lumOff val="25000"/>
                </a:schemeClr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7A4A6A5-D13F-E077-F517-2AC8E78A1910}"/>
              </a:ext>
            </a:extLst>
          </p:cNvPr>
          <p:cNvSpPr txBox="1"/>
          <p:nvPr/>
        </p:nvSpPr>
        <p:spPr>
          <a:xfrm>
            <a:off x="11785600" y="2425700"/>
            <a:ext cx="54483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1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Storyboard</a:t>
            </a:r>
          </a:p>
          <a:p>
            <a:pPr lvl="0" algn="ctr">
              <a:lnSpc>
                <a:spcPct val="116199"/>
              </a:lnSpc>
            </a:pPr>
            <a:r>
              <a:rPr lang="en-US" sz="3600" b="1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Object </a:t>
            </a:r>
            <a:r>
              <a:rPr lang="ko-KR" altLang="en-US" sz="3600" b="1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활용</a:t>
            </a:r>
            <a:endParaRPr lang="en-US" sz="3600" b="1" u="none" strike="noStrike" dirty="0">
              <a:solidFill>
                <a:srgbClr val="000000"/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00F6761-758F-2690-4A74-FE6B881E1443}"/>
              </a:ext>
            </a:extLst>
          </p:cNvPr>
          <p:cNvSpPr txBox="1"/>
          <p:nvPr/>
        </p:nvSpPr>
        <p:spPr>
          <a:xfrm>
            <a:off x="12331700" y="1028700"/>
            <a:ext cx="4356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Gong Gothic Medium"/>
              </a:rPr>
              <a:t>감정선택</a:t>
            </a:r>
            <a:r>
              <a:rPr lang="ko-KR" altLang="en-US" sz="4000" b="0" i="0" u="none" strike="noStrike" dirty="0">
                <a:solidFill>
                  <a:srgbClr val="000000"/>
                </a:solidFill>
                <a:ea typeface="Gong Gothic Medium"/>
              </a:rPr>
              <a:t> </a:t>
            </a:r>
            <a:endParaRPr lang="ko-KR" sz="4000" b="0" i="0" u="none" strike="noStrike" dirty="0">
              <a:solidFill>
                <a:srgbClr val="000000"/>
              </a:solidFill>
              <a:ea typeface="Gong Gothic Medium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B2B0A8B-31C6-3531-2B53-C10484397F48}"/>
              </a:ext>
            </a:extLst>
          </p:cNvPr>
          <p:cNvSpPr txBox="1"/>
          <p:nvPr/>
        </p:nvSpPr>
        <p:spPr>
          <a:xfrm>
            <a:off x="2108200" y="1028700"/>
            <a:ext cx="7594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#</a:t>
            </a:r>
            <a:r>
              <a:rPr lang="ko-KR" altLang="en-US" sz="42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구현 화면</a:t>
            </a:r>
            <a:endParaRPr lang="ko-KR" sz="4200" b="0" i="0" u="none" strike="noStrike" dirty="0">
              <a:solidFill>
                <a:srgbClr val="000000"/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</p:txBody>
      </p:sp>
      <p:pic>
        <p:nvPicPr>
          <p:cNvPr id="22" name="그림 21" descr="텍스트, 스크린샷, 휴대 전화, 정보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D3104EE-B144-BCCF-372D-1CA86A85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184400"/>
            <a:ext cx="3588552" cy="7221684"/>
          </a:xfrm>
          <a:prstGeom prst="rect">
            <a:avLst/>
          </a:prstGeom>
        </p:spPr>
      </p:pic>
      <p:pic>
        <p:nvPicPr>
          <p:cNvPr id="26" name="그림 25" descr="텍스트, 스크린샷, 정보기기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8A2C137-8216-0212-BC89-3A6B438BBC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553" y="2254688"/>
            <a:ext cx="3553442" cy="715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20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45C21-A0CA-81C0-61B4-29951BDB3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92838D4-1DDA-F268-F4EB-3BB095D3C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EAC4F11-7EF7-A7CA-B333-9B3369DCA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11569700" y="825500"/>
            <a:ext cx="6032500" cy="8978900"/>
          </a:xfrm>
          <a:prstGeom prst="rect">
            <a:avLst/>
          </a:prstGeom>
          <a:effectLst>
            <a:outerShdw blurRad="45396" dist="139353" dir="2460000">
              <a:srgbClr val="000000">
                <a:alpha val="3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BA17DBD-AD9D-C5AE-4FBE-D023ED5AD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660400"/>
            <a:ext cx="10299700" cy="8978900"/>
          </a:xfrm>
          <a:prstGeom prst="rect">
            <a:avLst/>
          </a:prstGeom>
          <a:effectLst>
            <a:outerShdw blurRad="100223" dist="207059" dir="2580000">
              <a:srgbClr val="000000">
                <a:alpha val="30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24DE117-549B-27B4-7E9C-EB6780864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0" y="660400"/>
            <a:ext cx="6032500" cy="8978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DB0E2D1-FD72-ED9E-1EFB-E0C0A7EDA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6700" y="1981200"/>
            <a:ext cx="5613400" cy="381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DCE2F5E-AAC9-F8AE-0852-1FD512298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914400"/>
            <a:ext cx="5562600" cy="901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AB73985-B920-A579-0443-C11F58C66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1981200"/>
            <a:ext cx="9804400" cy="38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EB21148-C9A6-E8BD-6963-0246AFDB9F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" y="914400"/>
            <a:ext cx="9740900" cy="901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1F205E4-63CE-E0D2-8653-ABF64B03E99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5000"/>
          </a:blip>
          <a:stretch>
            <a:fillRect/>
          </a:stretch>
        </p:blipFill>
        <p:spPr>
          <a:xfrm>
            <a:off x="12311404" y="5104650"/>
            <a:ext cx="4602741" cy="387425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F68DDB8-E0BD-2185-FFCA-B0C16D25F9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23700" y="4483100"/>
            <a:ext cx="5359400" cy="381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B8450B46-B366-5591-9AB3-B79A55F30FFA}"/>
              </a:ext>
            </a:extLst>
          </p:cNvPr>
          <p:cNvSpPr txBox="1"/>
          <p:nvPr/>
        </p:nvSpPr>
        <p:spPr>
          <a:xfrm>
            <a:off x="12242800" y="7747000"/>
            <a:ext cx="44450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A5359"/>
              </a:buClr>
              <a:buFont typeface="Arial"/>
              <a:buChar char="●"/>
            </a:pPr>
            <a:endParaRPr lang="ko-KR" sz="2200" b="0" i="0" u="none" strike="noStrike" dirty="0">
              <a:solidFill>
                <a:srgbClr val="4A5359"/>
              </a:solidFill>
              <a:ea typeface="Pretendard Regular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0CE7923-995C-B3D4-A73E-98616E866352}"/>
              </a:ext>
            </a:extLst>
          </p:cNvPr>
          <p:cNvSpPr txBox="1"/>
          <p:nvPr/>
        </p:nvSpPr>
        <p:spPr>
          <a:xfrm>
            <a:off x="12166600" y="4749800"/>
            <a:ext cx="4686300" cy="447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ctr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현재 인원 수 선택하기</a:t>
            </a:r>
            <a:endParaRPr lang="en-US" altLang="ko-KR" sz="2400" spc="-100" dirty="0">
              <a:solidFill>
                <a:schemeClr val="tx1">
                  <a:lumMod val="75000"/>
                  <a:lumOff val="25000"/>
                </a:schemeClr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  <a:p>
            <a:pPr marL="342900" lvl="0" indent="-342900" algn="ctr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인원 수 늘리거나 줄이기 가능</a:t>
            </a:r>
            <a:endParaRPr lang="en-US" altLang="ko-KR" sz="2400" spc="-100" dirty="0">
              <a:solidFill>
                <a:schemeClr val="tx1">
                  <a:lumMod val="75000"/>
                  <a:lumOff val="25000"/>
                </a:schemeClr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FB34A4D-8203-FBE2-93AD-12A608F75977}"/>
              </a:ext>
            </a:extLst>
          </p:cNvPr>
          <p:cNvSpPr txBox="1"/>
          <p:nvPr/>
        </p:nvSpPr>
        <p:spPr>
          <a:xfrm>
            <a:off x="11785600" y="2425700"/>
            <a:ext cx="54483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1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Storyboard</a:t>
            </a:r>
          </a:p>
          <a:p>
            <a:pPr lvl="0" algn="ctr">
              <a:lnSpc>
                <a:spcPct val="116199"/>
              </a:lnSpc>
            </a:pPr>
            <a:r>
              <a:rPr lang="en-US" sz="3600" b="1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Object </a:t>
            </a:r>
            <a:r>
              <a:rPr lang="ko-KR" altLang="en-US" sz="3600" b="1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활용</a:t>
            </a:r>
            <a:endParaRPr lang="en-US" sz="3600" b="1" u="none" strike="noStrike" dirty="0">
              <a:solidFill>
                <a:srgbClr val="000000"/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BD148EB-E98B-A1D0-6D2F-D0CD126C1156}"/>
              </a:ext>
            </a:extLst>
          </p:cNvPr>
          <p:cNvSpPr txBox="1"/>
          <p:nvPr/>
        </p:nvSpPr>
        <p:spPr>
          <a:xfrm>
            <a:off x="12331700" y="1028700"/>
            <a:ext cx="4356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Gong Gothic Medium"/>
              </a:rPr>
              <a:t>인원선택</a:t>
            </a:r>
            <a:r>
              <a:rPr lang="ko-KR" altLang="en-US" sz="4000" b="0" i="0" u="none" strike="noStrike" dirty="0">
                <a:solidFill>
                  <a:srgbClr val="000000"/>
                </a:solidFill>
                <a:ea typeface="Gong Gothic Medium"/>
              </a:rPr>
              <a:t> </a:t>
            </a:r>
            <a:endParaRPr lang="ko-KR" sz="4000" b="0" i="0" u="none" strike="noStrike" dirty="0">
              <a:solidFill>
                <a:srgbClr val="000000"/>
              </a:solidFill>
              <a:ea typeface="Gong Gothic Medium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7297795-FE02-D81B-AF93-CC31CA323BA9}"/>
              </a:ext>
            </a:extLst>
          </p:cNvPr>
          <p:cNvSpPr txBox="1"/>
          <p:nvPr/>
        </p:nvSpPr>
        <p:spPr>
          <a:xfrm>
            <a:off x="2108200" y="1028700"/>
            <a:ext cx="7594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#</a:t>
            </a:r>
            <a:r>
              <a:rPr lang="ko-KR" altLang="en-US" sz="42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구현 화면</a:t>
            </a:r>
            <a:endParaRPr lang="ko-KR" sz="4200" b="0" i="0" u="none" strike="noStrike" dirty="0">
              <a:solidFill>
                <a:srgbClr val="000000"/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</p:txBody>
      </p:sp>
      <p:pic>
        <p:nvPicPr>
          <p:cNvPr id="18" name="그림 17" descr="전자제품, 텍스트, 휴대 전화, 정보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450C08-2EF7-F132-2025-97326173F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2155558"/>
            <a:ext cx="3429000" cy="7048907"/>
          </a:xfrm>
          <a:prstGeom prst="rect">
            <a:avLst/>
          </a:prstGeom>
        </p:spPr>
      </p:pic>
      <p:pic>
        <p:nvPicPr>
          <p:cNvPr id="20" name="그림 19" descr="텍스트, 휴대 전화, 정보기기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E2F82B-508D-8CD2-5BAD-1F76DBCF3C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619" y="2130989"/>
            <a:ext cx="3431326" cy="707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92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9D307-3B1F-0EE5-6E04-C1B910448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7032D1-C387-7995-54F1-B66C7DE45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E911CD1-E989-D933-72A6-897B5E9A4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11569700" y="825500"/>
            <a:ext cx="6032500" cy="8978900"/>
          </a:xfrm>
          <a:prstGeom prst="rect">
            <a:avLst/>
          </a:prstGeom>
          <a:effectLst>
            <a:outerShdw blurRad="45396" dist="139353" dir="2460000">
              <a:srgbClr val="000000">
                <a:alpha val="3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930D44E-6584-D0F8-F54F-718516B3D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55" y="615200"/>
            <a:ext cx="10299700" cy="8978900"/>
          </a:xfrm>
          <a:prstGeom prst="rect">
            <a:avLst/>
          </a:prstGeom>
          <a:effectLst>
            <a:outerShdw blurRad="100223" dist="207059" dir="2580000">
              <a:srgbClr val="000000">
                <a:alpha val="30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B8FE66A-77ED-4A60-600C-A5E23FA7F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0" y="660400"/>
            <a:ext cx="6032500" cy="8978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AC3EC72-938B-D28B-499F-87FDAEF06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6700" y="1981200"/>
            <a:ext cx="5613400" cy="381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DAFFEA2-2682-E210-F15D-E671BC454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914400"/>
            <a:ext cx="5562600" cy="901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D7A9FBE-6C78-CA5E-3F8F-A6979A0CE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1981200"/>
            <a:ext cx="9804400" cy="38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159A74B-4316-5DC1-454D-9AAFB64A9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" y="914400"/>
            <a:ext cx="9740900" cy="901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A24F9C7-6EFE-6DBD-142B-77D6127F7E4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5000"/>
          </a:blip>
          <a:stretch>
            <a:fillRect/>
          </a:stretch>
        </p:blipFill>
        <p:spPr>
          <a:xfrm>
            <a:off x="12311404" y="5104650"/>
            <a:ext cx="4602741" cy="387425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BF94AA3-98B6-07E2-1C44-C0A180B0A9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23700" y="4483100"/>
            <a:ext cx="5359400" cy="381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99D27127-820E-6BBB-A2B2-DB58D093A015}"/>
              </a:ext>
            </a:extLst>
          </p:cNvPr>
          <p:cNvSpPr txBox="1"/>
          <p:nvPr/>
        </p:nvSpPr>
        <p:spPr>
          <a:xfrm>
            <a:off x="12242800" y="7747000"/>
            <a:ext cx="44450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A5359"/>
              </a:buClr>
              <a:buFont typeface="Arial"/>
              <a:buChar char="●"/>
            </a:pPr>
            <a:endParaRPr lang="ko-KR" sz="2200" b="0" i="0" u="none" strike="noStrike" dirty="0">
              <a:solidFill>
                <a:srgbClr val="4A5359"/>
              </a:solidFill>
              <a:ea typeface="Pretendard Regular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D61E6A2-7478-F8C7-B9A4-92FDEB3E44EB}"/>
              </a:ext>
            </a:extLst>
          </p:cNvPr>
          <p:cNvSpPr txBox="1"/>
          <p:nvPr/>
        </p:nvSpPr>
        <p:spPr>
          <a:xfrm>
            <a:off x="12166600" y="4749800"/>
            <a:ext cx="4686300" cy="447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ctr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Chat</a:t>
            </a:r>
            <a:r>
              <a:rPr lang="ko-KR" alt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 </a:t>
            </a:r>
            <a:r>
              <a:rPr lang="en-US" altLang="ko-KR" sz="24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gpt</a:t>
            </a:r>
            <a:r>
              <a:rPr lang="ko-KR" alt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가 앞서 선택한 감정</a:t>
            </a:r>
            <a:r>
              <a:rPr lang="en-US" altLang="ko-KR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, </a:t>
            </a:r>
            <a:r>
              <a:rPr lang="ko-KR" alt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인원  수 와 현재 위치를 기준으로 주변에 있는 장소를 추천</a:t>
            </a:r>
            <a:endParaRPr lang="en-US" altLang="ko-KR" sz="2400" spc="-100" dirty="0">
              <a:solidFill>
                <a:schemeClr val="tx1">
                  <a:lumMod val="75000"/>
                  <a:lumOff val="25000"/>
                </a:schemeClr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  <a:p>
            <a:pPr marL="342900" lvl="0" indent="-342900" algn="ctr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추천한 장소 클릭 시 마커로 표시 후 장소에 대한 설명도 </a:t>
            </a:r>
            <a:r>
              <a:rPr lang="en-US" altLang="ko-KR" sz="24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gpt</a:t>
            </a:r>
            <a:r>
              <a:rPr lang="ko-KR" alt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가 설명</a:t>
            </a:r>
            <a:endParaRPr lang="en-US" altLang="ko-KR" sz="2400" spc="-100" dirty="0">
              <a:solidFill>
                <a:schemeClr val="tx1">
                  <a:lumMod val="75000"/>
                  <a:lumOff val="25000"/>
                </a:schemeClr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  <a:p>
            <a:pPr marL="342900" lvl="0" indent="-342900" algn="ctr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Gong Gothic Medium" panose="020B0604020202020204" charset="-127"/>
                <a:ea typeface="Gong Gothic Medium" panose="020B0604020202020204" charset="-127"/>
              </a:rPr>
              <a:t>즐겨찾기</a:t>
            </a:r>
            <a:endParaRPr lang="en-US" altLang="ko-KR" sz="2400" spc="-100" dirty="0">
              <a:solidFill>
                <a:schemeClr val="tx1">
                  <a:lumMod val="75000"/>
                  <a:lumOff val="25000"/>
                </a:schemeClr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E62BD5A-AA0A-E73A-9DA8-0FD65C8EBB85}"/>
              </a:ext>
            </a:extLst>
          </p:cNvPr>
          <p:cNvSpPr txBox="1"/>
          <p:nvPr/>
        </p:nvSpPr>
        <p:spPr>
          <a:xfrm>
            <a:off x="11785600" y="2425700"/>
            <a:ext cx="54483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1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Open</a:t>
            </a:r>
            <a:r>
              <a:rPr lang="ko-KR" altLang="en-US" sz="3600" b="1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 </a:t>
            </a:r>
            <a:r>
              <a:rPr lang="en-US" altLang="ko-KR" sz="3600" b="1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AI</a:t>
            </a:r>
            <a:r>
              <a:rPr lang="ko-KR" altLang="en-US" sz="3600" b="1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 </a:t>
            </a:r>
            <a:r>
              <a:rPr lang="en-US" altLang="ko-KR" sz="3600" b="1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API </a:t>
            </a:r>
            <a:r>
              <a:rPr lang="ko-KR" altLang="en-US" sz="3600" b="1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활용</a:t>
            </a:r>
            <a:endParaRPr lang="en-US" altLang="ko-KR" sz="3600" b="1" u="none" strike="noStrike" dirty="0">
              <a:solidFill>
                <a:srgbClr val="000000"/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7615326-8210-1D04-E851-CCC7F0407F34}"/>
              </a:ext>
            </a:extLst>
          </p:cNvPr>
          <p:cNvSpPr txBox="1"/>
          <p:nvPr/>
        </p:nvSpPr>
        <p:spPr>
          <a:xfrm>
            <a:off x="12331700" y="1028700"/>
            <a:ext cx="4356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ea typeface="Gong Gothic Medium"/>
              </a:rPr>
              <a:t>장소 추천 </a:t>
            </a:r>
            <a:endParaRPr lang="ko-KR" sz="4000" b="0" i="0" u="none" strike="noStrike" dirty="0">
              <a:solidFill>
                <a:srgbClr val="000000"/>
              </a:solidFill>
              <a:ea typeface="Gong Gothic Medium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2BA183F-2C23-C3C2-47A9-A0B43920634F}"/>
              </a:ext>
            </a:extLst>
          </p:cNvPr>
          <p:cNvSpPr txBox="1"/>
          <p:nvPr/>
        </p:nvSpPr>
        <p:spPr>
          <a:xfrm>
            <a:off x="2108200" y="1028700"/>
            <a:ext cx="7594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#</a:t>
            </a:r>
            <a:r>
              <a:rPr lang="ko-KR" altLang="en-US" sz="42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구현 화면</a:t>
            </a:r>
            <a:endParaRPr lang="ko-KR" sz="4200" b="0" i="0" u="none" strike="noStrike" dirty="0">
              <a:solidFill>
                <a:srgbClr val="000000"/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</p:txBody>
      </p:sp>
      <p:pic>
        <p:nvPicPr>
          <p:cNvPr id="24" name="그림 23" descr="텍스트, 스크린샷, 통신 장치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446CD85-80CD-9087-3D9C-7EE83DEF4C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55" y="2272569"/>
            <a:ext cx="3425770" cy="6872731"/>
          </a:xfrm>
          <a:prstGeom prst="rect">
            <a:avLst/>
          </a:prstGeom>
        </p:spPr>
      </p:pic>
      <p:pic>
        <p:nvPicPr>
          <p:cNvPr id="26" name="그림 25" descr="텍스트, 스크린샷, 휴대 전화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D7372E-BB0C-FCEE-0FC6-446BC6CA2E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29" y="2340064"/>
            <a:ext cx="3202791" cy="6805236"/>
          </a:xfrm>
          <a:prstGeom prst="rect">
            <a:avLst/>
          </a:prstGeom>
        </p:spPr>
      </p:pic>
      <p:pic>
        <p:nvPicPr>
          <p:cNvPr id="28" name="그림 27" descr="텍스트, 휴대 전화, 스크린샷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903D17-EABA-592F-F90D-73B3A17281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983" y="2816104"/>
            <a:ext cx="2738458" cy="585315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F711B2B-2689-60B5-CDEC-D67F53C8A6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257" y="8669259"/>
            <a:ext cx="841374" cy="2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44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2197100"/>
            <a:ext cx="5283200" cy="7200900"/>
          </a:xfrm>
          <a:prstGeom prst="rect">
            <a:avLst/>
          </a:prstGeom>
          <a:effectLst>
            <a:outerShdw blurRad="34739" dist="121905" dir="2580000">
              <a:srgbClr val="000000">
                <a:alpha val="39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3390900"/>
            <a:ext cx="47498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0" y="2476500"/>
            <a:ext cx="4737100" cy="80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0" y="6781800"/>
            <a:ext cx="47498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0" y="2197100"/>
            <a:ext cx="5283200" cy="7200900"/>
          </a:xfrm>
          <a:prstGeom prst="rect">
            <a:avLst/>
          </a:prstGeom>
          <a:effectLst>
            <a:outerShdw blurRad="34739" dist="121905" dir="2580000">
              <a:srgbClr val="000000">
                <a:alpha val="39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3390900"/>
            <a:ext cx="4749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400" y="2476500"/>
            <a:ext cx="4737100" cy="80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00" y="6781800"/>
            <a:ext cx="47498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9300" y="2197100"/>
            <a:ext cx="5283200" cy="7200900"/>
          </a:xfrm>
          <a:prstGeom prst="rect">
            <a:avLst/>
          </a:prstGeom>
          <a:effectLst>
            <a:outerShdw blurRad="34739" dist="121905" dir="2580000">
              <a:srgbClr val="000000">
                <a:alpha val="39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0" y="3390900"/>
            <a:ext cx="47498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0" y="2476500"/>
            <a:ext cx="4737100" cy="800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6781800"/>
            <a:ext cx="47498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420000">
            <a:off x="11468100" y="-711200"/>
            <a:ext cx="2705100" cy="2705100"/>
          </a:xfrm>
          <a:prstGeom prst="rect">
            <a:avLst/>
          </a:prstGeom>
          <a:effectLst>
            <a:outerShdw blurRad="9100" dist="145583" dir="12180000">
              <a:srgbClr val="000000">
                <a:alpha val="22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12407900" y="6972301"/>
            <a:ext cx="4889500" cy="20446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시간 부족으로 인한 구현 실패</a:t>
            </a:r>
            <a:endParaRPr lang="en-US" sz="2400" b="0" i="0" u="none" strike="noStrike" dirty="0">
              <a:solidFill>
                <a:srgbClr val="000000"/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522200" y="7518400"/>
            <a:ext cx="1460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100" b="0" i="0" u="none" strike="noStrike" dirty="0">
              <a:solidFill>
                <a:srgbClr val="0172BE"/>
              </a:solidFill>
              <a:ea typeface="Pretendard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097000" y="6985000"/>
            <a:ext cx="320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21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522200" y="6985000"/>
            <a:ext cx="1460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100" b="0" i="0" u="none" strike="noStrike" dirty="0">
              <a:solidFill>
                <a:srgbClr val="0172BE"/>
              </a:solidFill>
              <a:ea typeface="Pretendard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369800" y="3530600"/>
            <a:ext cx="4889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3400" b="0" i="0" u="none" strike="noStrike" dirty="0">
              <a:solidFill>
                <a:srgbClr val="000000"/>
              </a:solidFill>
              <a:ea typeface="Gong Gothic Ligh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852400" y="2527300"/>
            <a:ext cx="3949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UI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꾸미기</a:t>
            </a:r>
            <a:endParaRPr lang="ko-KR" sz="4000" b="0" i="0" u="none" strike="noStrike" dirty="0">
              <a:solidFill>
                <a:srgbClr val="000000"/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629400" y="6972301"/>
            <a:ext cx="4978400" cy="20446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GPT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는 실시간 정보를 자동으로 알 수가 없어서 날씨정보 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API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를 따로 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써야하는데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 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연동시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 오류로 인한 구현 실패</a:t>
            </a:r>
            <a:endParaRPr lang="en-US" sz="2400" b="0" i="0" u="none" strike="noStrike" dirty="0">
              <a:solidFill>
                <a:srgbClr val="000000"/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832600" y="7518400"/>
            <a:ext cx="1460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100" b="0" i="0" u="none" strike="noStrike" dirty="0">
              <a:solidFill>
                <a:srgbClr val="0172BE"/>
              </a:solidFill>
              <a:ea typeface="Pretendard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407400" y="6985000"/>
            <a:ext cx="320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21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832600" y="6985000"/>
            <a:ext cx="1460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100" b="0" i="0" u="none" strike="noStrike" dirty="0">
              <a:solidFill>
                <a:srgbClr val="0172BE"/>
              </a:solidFill>
              <a:ea typeface="Pretendard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69100" y="3530600"/>
            <a:ext cx="471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3400" b="0" i="0" u="none" strike="noStrike" dirty="0">
              <a:solidFill>
                <a:srgbClr val="000000"/>
              </a:solidFill>
              <a:ea typeface="Gong Gothic Ligh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150100" y="2527300"/>
            <a:ext cx="3949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날씨</a:t>
            </a:r>
            <a:r>
              <a:rPr lang="en-US" altLang="ko-KR" sz="40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API</a:t>
            </a:r>
            <a:endParaRPr lang="ko-KR" sz="4000" b="0" i="0" u="none" strike="noStrike" dirty="0">
              <a:solidFill>
                <a:srgbClr val="000000"/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90600" y="6972301"/>
            <a:ext cx="4940300" cy="20446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Mac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과 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Xcode , Firebase SDK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버전 호환문제로 인한 오류로 </a:t>
            </a:r>
            <a:r>
              <a:rPr lang="ko-KR" altLang="en-US" sz="2400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구현 실패</a:t>
            </a:r>
            <a:endParaRPr lang="en-US" sz="2400" b="0" i="0" u="none" strike="noStrike" dirty="0">
              <a:solidFill>
                <a:srgbClr val="000000"/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155700" y="3530600"/>
            <a:ext cx="4902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3400" b="0" i="0" u="none" strike="noStrike" dirty="0">
              <a:solidFill>
                <a:srgbClr val="000000"/>
              </a:solidFill>
              <a:ea typeface="Gong Gothic Light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473200" y="2527300"/>
            <a:ext cx="3949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Firebase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Gong Gothic Medium" panose="020B0604020202020204" charset="-127"/>
                <a:ea typeface="Gong Gothic Medium" panose="020B0604020202020204" charset="-127"/>
              </a:rPr>
              <a:t>연동</a:t>
            </a:r>
            <a:endParaRPr lang="ko-KR" sz="4000" b="0" i="0" u="none" strike="noStrike" dirty="0">
              <a:solidFill>
                <a:srgbClr val="000000"/>
              </a:solidFill>
              <a:latin typeface="Gong Gothic Medium" panose="020B0604020202020204" charset="-127"/>
              <a:ea typeface="Gong Gothic Medium" panose="020B0604020202020204" charset="-127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5511800" y="1016000"/>
            <a:ext cx="7251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200" dirty="0">
                <a:solidFill>
                  <a:srgbClr val="FF0000"/>
                </a:solidFill>
                <a:latin typeface="Gong Gothic Medium"/>
                <a:ea typeface="Gong Gothic Medium"/>
              </a:rPr>
              <a:t>계획 후 구현 실패</a:t>
            </a:r>
            <a:endParaRPr lang="ko-KR" sz="4200" b="0" i="0" u="none" strike="noStrike" dirty="0">
              <a:solidFill>
                <a:srgbClr val="FF0000"/>
              </a:solidFill>
              <a:ea typeface="Gong Gothic Medium"/>
            </a:endParaRPr>
          </a:p>
        </p:txBody>
      </p:sp>
      <p:pic>
        <p:nvPicPr>
          <p:cNvPr id="43" name="그림 42" descr="텍스트, 폰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1E4A69-7318-8CF1-4541-7D07735614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263" y="4460606"/>
            <a:ext cx="2861473" cy="1308102"/>
          </a:xfrm>
          <a:prstGeom prst="rect">
            <a:avLst/>
          </a:prstGeom>
        </p:spPr>
      </p:pic>
      <p:pic>
        <p:nvPicPr>
          <p:cNvPr id="44" name="그림 43" descr="로고, 그래픽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947B305-13D5-6E4A-AE57-4E0D23F5CBA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66" y="3952798"/>
            <a:ext cx="2023067" cy="2065340"/>
          </a:xfrm>
          <a:prstGeom prst="rect">
            <a:avLst/>
          </a:prstGeom>
        </p:spPr>
      </p:pic>
      <p:pic>
        <p:nvPicPr>
          <p:cNvPr id="46" name="그림 45" descr="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914224-09E4-F628-F964-F14C14232F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0" y="4431232"/>
            <a:ext cx="1098550" cy="11701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319</Words>
  <Application>Microsoft Office PowerPoint</Application>
  <PresentationFormat>사용자 지정</PresentationFormat>
  <Paragraphs>99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210 Santorini Bold</vt:lpstr>
      <vt:lpstr>Hakgyoansim Rikodeo R</vt:lpstr>
      <vt:lpstr>Arial</vt:lpstr>
      <vt:lpstr>Pretendard Regular</vt:lpstr>
      <vt:lpstr>Gong Gothic Medium</vt:lpstr>
      <vt:lpstr>Calibri</vt:lpstr>
      <vt:lpstr>Gong Gothic Light</vt:lpstr>
      <vt:lpstr>Pretendard Bold</vt:lpstr>
      <vt:lpstr>210 Santorini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김지원</dc:creator>
  <cp:lastModifiedBy>지원 김</cp:lastModifiedBy>
  <cp:revision>3</cp:revision>
  <dcterms:created xsi:type="dcterms:W3CDTF">2006-08-16T00:00:00Z</dcterms:created>
  <dcterms:modified xsi:type="dcterms:W3CDTF">2025-06-16T22:42:33Z</dcterms:modified>
</cp:coreProperties>
</file>